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Inter Bold" charset="1" panose="020B0802030000000004"/>
      <p:regular r:id="rId20"/>
    </p:embeddedFont>
    <p:embeddedFont>
      <p:font typeface="Open Sans Medium" charset="1" panose="00000000000000000000"/>
      <p:regular r:id="rId21"/>
    </p:embeddedFont>
    <p:embeddedFont>
      <p:font typeface="Open Sans Bold" charset="1" panose="00000000000000000000"/>
      <p:regular r:id="rId22"/>
    </p:embeddedFont>
    <p:embeddedFont>
      <p:font typeface="Inter Medium" charset="1" panose="02000503000000020004"/>
      <p:regular r:id="rId23"/>
    </p:embeddedFont>
    <p:embeddedFont>
      <p:font typeface="Open Sans" charset="1" panose="00000000000000000000"/>
      <p:regular r:id="rId24"/>
    </p:embeddedFont>
    <p:embeddedFont>
      <p:font typeface="Open Sans Semi-Bold"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lhAlDGg0.mp4>
</file>

<file path=ppt/media/image1.png>
</file>

<file path=ppt/media/image10.png>
</file>

<file path=ppt/media/image11.jpeg>
</file>

<file path=ppt/media/image12.png>
</file>

<file path=ppt/media/image13.png>
</file>

<file path=ppt/media/image14.jpeg>
</file>

<file path=ppt/media/image15.jpeg>
</file>

<file path=ppt/media/image16.jpeg>
</file>

<file path=ppt/media/image2.svg>
</file>

<file path=ppt/media/image3.jpe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VAGlhAlDGg0.mp4" Type="http://schemas.openxmlformats.org/officeDocument/2006/relationships/video"/><Relationship Id="rId4" Target="../media/VAGlhAlDGg0.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7803006"/>
            <a:ext cx="16138684" cy="0"/>
          </a:xfrm>
          <a:prstGeom prst="line">
            <a:avLst/>
          </a:prstGeom>
          <a:ln cap="flat" w="38100">
            <a:solidFill>
              <a:srgbClr val="17726D"/>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5972039" y="656036"/>
            <a:ext cx="1241303" cy="575606"/>
            <a:chOff x="0" y="0"/>
            <a:chExt cx="326928" cy="151600"/>
          </a:xfrm>
        </p:grpSpPr>
        <p:sp>
          <p:nvSpPr>
            <p:cNvPr name="Freeform 10" id="10"/>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7726D"/>
            </a:solidFill>
          </p:spPr>
        </p:sp>
        <p:sp>
          <p:nvSpPr>
            <p:cNvPr name="TextBox 11" id="11"/>
            <p:cNvSpPr txBox="true"/>
            <p:nvPr/>
          </p:nvSpPr>
          <p:spPr>
            <a:xfrm>
              <a:off x="0" y="-47625"/>
              <a:ext cx="326928" cy="1992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981075" y="3007871"/>
            <a:ext cx="16734824" cy="3337286"/>
          </a:xfrm>
          <a:prstGeom prst="rect">
            <a:avLst/>
          </a:prstGeom>
        </p:spPr>
        <p:txBody>
          <a:bodyPr anchor="t" rtlCol="false" tIns="0" lIns="0" bIns="0" rIns="0">
            <a:spAutoFit/>
          </a:bodyPr>
          <a:lstStyle/>
          <a:p>
            <a:pPr algn="ctr">
              <a:lnSpc>
                <a:spcPts val="13455"/>
              </a:lnSpc>
            </a:pPr>
            <a:r>
              <a:rPr lang="en-US" b="true" sz="9610">
                <a:solidFill>
                  <a:srgbClr val="17726D"/>
                </a:solidFill>
                <a:latin typeface="Inter Bold"/>
                <a:ea typeface="Inter Bold"/>
                <a:cs typeface="Inter Bold"/>
                <a:sym typeface="Inter Bold"/>
              </a:rPr>
              <a:t>AI GREYSCALE </a:t>
            </a:r>
          </a:p>
          <a:p>
            <a:pPr algn="ctr">
              <a:lnSpc>
                <a:spcPts val="13455"/>
              </a:lnSpc>
            </a:pPr>
            <a:r>
              <a:rPr lang="en-US" b="true" sz="9610">
                <a:solidFill>
                  <a:srgbClr val="17726D"/>
                </a:solidFill>
                <a:latin typeface="Inter Bold"/>
                <a:ea typeface="Inter Bold"/>
                <a:cs typeface="Inter Bold"/>
                <a:sym typeface="Inter Bold"/>
              </a:rPr>
              <a:t>IMAGE COLORIZATION </a:t>
            </a:r>
          </a:p>
        </p:txBody>
      </p:sp>
      <p:sp>
        <p:nvSpPr>
          <p:cNvPr name="TextBox 14" id="14"/>
          <p:cNvSpPr txBox="true"/>
          <p:nvPr/>
        </p:nvSpPr>
        <p:spPr>
          <a:xfrm rot="0">
            <a:off x="1074658" y="8397946"/>
            <a:ext cx="2012164" cy="407036"/>
          </a:xfrm>
          <a:prstGeom prst="rect">
            <a:avLst/>
          </a:prstGeom>
        </p:spPr>
        <p:txBody>
          <a:bodyPr anchor="t" rtlCol="false" tIns="0" lIns="0" bIns="0" rIns="0">
            <a:spAutoFit/>
          </a:bodyPr>
          <a:lstStyle/>
          <a:p>
            <a:pPr algn="just" marL="0" indent="0" lvl="0">
              <a:lnSpc>
                <a:spcPts val="3409"/>
              </a:lnSpc>
            </a:pPr>
            <a:r>
              <a:rPr lang="en-US" b="true" sz="2199">
                <a:solidFill>
                  <a:srgbClr val="000000"/>
                </a:solidFill>
                <a:latin typeface="Open Sans Medium"/>
                <a:ea typeface="Open Sans Medium"/>
                <a:cs typeface="Open Sans Medium"/>
                <a:sym typeface="Open Sans Medium"/>
              </a:rPr>
              <a:t>22CSU246</a:t>
            </a:r>
          </a:p>
        </p:txBody>
      </p:sp>
      <p:sp>
        <p:nvSpPr>
          <p:cNvPr name="TextBox 15" id="15"/>
          <p:cNvSpPr txBox="true"/>
          <p:nvPr/>
        </p:nvSpPr>
        <p:spPr>
          <a:xfrm rot="0">
            <a:off x="1074658" y="7933577"/>
            <a:ext cx="2367217" cy="484506"/>
          </a:xfrm>
          <a:prstGeom prst="rect">
            <a:avLst/>
          </a:prstGeom>
        </p:spPr>
        <p:txBody>
          <a:bodyPr anchor="t" rtlCol="false" tIns="0" lIns="0" bIns="0" rIns="0">
            <a:spAutoFit/>
          </a:bodyPr>
          <a:lstStyle/>
          <a:p>
            <a:pPr algn="just" marL="0" indent="0" lvl="0">
              <a:lnSpc>
                <a:spcPts val="4029"/>
              </a:lnSpc>
            </a:pPr>
            <a:r>
              <a:rPr lang="en-US" b="true" sz="2599">
                <a:solidFill>
                  <a:srgbClr val="000000"/>
                </a:solidFill>
                <a:latin typeface="Open Sans Bold"/>
                <a:ea typeface="Open Sans Bold"/>
                <a:cs typeface="Open Sans Bold"/>
                <a:sym typeface="Open Sans Bold"/>
              </a:rPr>
              <a:t>Monalika Goel</a:t>
            </a:r>
          </a:p>
        </p:txBody>
      </p:sp>
      <p:sp>
        <p:nvSpPr>
          <p:cNvPr name="TextBox 16" id="16"/>
          <p:cNvSpPr txBox="true"/>
          <p:nvPr/>
        </p:nvSpPr>
        <p:spPr>
          <a:xfrm rot="0">
            <a:off x="3756161" y="8397946"/>
            <a:ext cx="2725663" cy="407036"/>
          </a:xfrm>
          <a:prstGeom prst="rect">
            <a:avLst/>
          </a:prstGeom>
        </p:spPr>
        <p:txBody>
          <a:bodyPr anchor="t" rtlCol="false" tIns="0" lIns="0" bIns="0" rIns="0">
            <a:spAutoFit/>
          </a:bodyPr>
          <a:lstStyle/>
          <a:p>
            <a:pPr algn="just" marL="0" indent="0" lvl="0">
              <a:lnSpc>
                <a:spcPts val="3409"/>
              </a:lnSpc>
            </a:pPr>
            <a:r>
              <a:rPr lang="en-US" b="true" sz="2199">
                <a:solidFill>
                  <a:srgbClr val="000000"/>
                </a:solidFill>
                <a:latin typeface="Open Sans Medium"/>
                <a:ea typeface="Open Sans Medium"/>
                <a:cs typeface="Open Sans Medium"/>
                <a:sym typeface="Open Sans Medium"/>
              </a:rPr>
              <a:t>22CSU363</a:t>
            </a:r>
          </a:p>
        </p:txBody>
      </p:sp>
      <p:sp>
        <p:nvSpPr>
          <p:cNvPr name="TextBox 17" id="17"/>
          <p:cNvSpPr txBox="true"/>
          <p:nvPr/>
        </p:nvSpPr>
        <p:spPr>
          <a:xfrm rot="0">
            <a:off x="6796109" y="8397946"/>
            <a:ext cx="2868747" cy="407036"/>
          </a:xfrm>
          <a:prstGeom prst="rect">
            <a:avLst/>
          </a:prstGeom>
        </p:spPr>
        <p:txBody>
          <a:bodyPr anchor="t" rtlCol="false" tIns="0" lIns="0" bIns="0" rIns="0">
            <a:spAutoFit/>
          </a:bodyPr>
          <a:lstStyle/>
          <a:p>
            <a:pPr algn="just" marL="0" indent="0" lvl="0">
              <a:lnSpc>
                <a:spcPts val="3409"/>
              </a:lnSpc>
            </a:pPr>
            <a:r>
              <a:rPr lang="en-US" b="true" sz="2199">
                <a:solidFill>
                  <a:srgbClr val="000000"/>
                </a:solidFill>
                <a:latin typeface="Open Sans Medium"/>
                <a:ea typeface="Open Sans Medium"/>
                <a:cs typeface="Open Sans Medium"/>
                <a:sym typeface="Open Sans Medium"/>
              </a:rPr>
              <a:t>22CSU337</a:t>
            </a:r>
          </a:p>
        </p:txBody>
      </p:sp>
      <p:sp>
        <p:nvSpPr>
          <p:cNvPr name="TextBox 18" id="18"/>
          <p:cNvSpPr txBox="true"/>
          <p:nvPr/>
        </p:nvSpPr>
        <p:spPr>
          <a:xfrm rot="0">
            <a:off x="3756161" y="7933577"/>
            <a:ext cx="2725663" cy="484506"/>
          </a:xfrm>
          <a:prstGeom prst="rect">
            <a:avLst/>
          </a:prstGeom>
        </p:spPr>
        <p:txBody>
          <a:bodyPr anchor="t" rtlCol="false" tIns="0" lIns="0" bIns="0" rIns="0">
            <a:spAutoFit/>
          </a:bodyPr>
          <a:lstStyle/>
          <a:p>
            <a:pPr algn="just" marL="0" indent="0" lvl="0">
              <a:lnSpc>
                <a:spcPts val="4029"/>
              </a:lnSpc>
            </a:pPr>
            <a:r>
              <a:rPr lang="en-US" b="true" sz="2599">
                <a:solidFill>
                  <a:srgbClr val="000000"/>
                </a:solidFill>
                <a:latin typeface="Open Sans Bold"/>
                <a:ea typeface="Open Sans Bold"/>
                <a:cs typeface="Open Sans Bold"/>
                <a:sym typeface="Open Sans Bold"/>
              </a:rPr>
              <a:t>Khwaish Gahoi</a:t>
            </a:r>
          </a:p>
        </p:txBody>
      </p:sp>
      <p:sp>
        <p:nvSpPr>
          <p:cNvPr name="TextBox 19" id="19"/>
          <p:cNvSpPr txBox="true"/>
          <p:nvPr/>
        </p:nvSpPr>
        <p:spPr>
          <a:xfrm rot="0">
            <a:off x="6796109" y="7933577"/>
            <a:ext cx="2868747" cy="484506"/>
          </a:xfrm>
          <a:prstGeom prst="rect">
            <a:avLst/>
          </a:prstGeom>
        </p:spPr>
        <p:txBody>
          <a:bodyPr anchor="t" rtlCol="false" tIns="0" lIns="0" bIns="0" rIns="0">
            <a:spAutoFit/>
          </a:bodyPr>
          <a:lstStyle/>
          <a:p>
            <a:pPr algn="just" marL="0" indent="0" lvl="0">
              <a:lnSpc>
                <a:spcPts val="4029"/>
              </a:lnSpc>
            </a:pPr>
            <a:r>
              <a:rPr lang="en-US" b="true" sz="2599">
                <a:solidFill>
                  <a:srgbClr val="000000"/>
                </a:solidFill>
                <a:latin typeface="Open Sans Bold"/>
                <a:ea typeface="Open Sans Bold"/>
                <a:cs typeface="Open Sans Bold"/>
                <a:sym typeface="Open Sans Bold"/>
              </a:rPr>
              <a:t>Paras Chawla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11120" y="5359605"/>
            <a:ext cx="4177510" cy="4635244"/>
            <a:chOff x="0" y="0"/>
            <a:chExt cx="5570013" cy="6180325"/>
          </a:xfrm>
        </p:grpSpPr>
        <p:pic>
          <p:nvPicPr>
            <p:cNvPr name="Picture 3" id="3"/>
            <p:cNvPicPr>
              <a:picLocks noChangeAspect="true"/>
            </p:cNvPicPr>
            <p:nvPr/>
          </p:nvPicPr>
          <p:blipFill>
            <a:blip r:embed="rId2"/>
            <a:srcRect l="3535" t="0" r="7709" b="0"/>
            <a:stretch>
              <a:fillRect/>
            </a:stretch>
          </p:blipFill>
          <p:spPr>
            <a:xfrm flipH="false" flipV="false">
              <a:off x="0" y="0"/>
              <a:ext cx="5570013" cy="6180325"/>
            </a:xfrm>
            <a:prstGeom prst="rect">
              <a:avLst/>
            </a:prstGeom>
          </p:spPr>
        </p:pic>
      </p:grpSp>
      <p:grpSp>
        <p:nvGrpSpPr>
          <p:cNvPr name="Group 4" id="4"/>
          <p:cNvGrpSpPr/>
          <p:nvPr/>
        </p:nvGrpSpPr>
        <p:grpSpPr>
          <a:xfrm rot="0">
            <a:off x="1676060" y="1067262"/>
            <a:ext cx="4470140" cy="4292342"/>
            <a:chOff x="0" y="0"/>
            <a:chExt cx="5960187" cy="5723123"/>
          </a:xfrm>
        </p:grpSpPr>
        <p:pic>
          <p:nvPicPr>
            <p:cNvPr name="Picture 5" id="5"/>
            <p:cNvPicPr>
              <a:picLocks noChangeAspect="true"/>
            </p:cNvPicPr>
            <p:nvPr/>
          </p:nvPicPr>
          <p:blipFill>
            <a:blip r:embed="rId3"/>
            <a:srcRect l="910" t="7922" r="104" b="821"/>
            <a:stretch>
              <a:fillRect/>
            </a:stretch>
          </p:blipFill>
          <p:spPr>
            <a:xfrm flipH="false" flipV="false">
              <a:off x="0" y="0"/>
              <a:ext cx="5960187" cy="5723123"/>
            </a:xfrm>
            <a:prstGeom prst="rect">
              <a:avLst/>
            </a:prstGeom>
          </p:spPr>
        </p:pic>
      </p:grpSp>
      <p:grpSp>
        <p:nvGrpSpPr>
          <p:cNvPr name="Group 6" id="6"/>
          <p:cNvGrpSpPr/>
          <p:nvPr/>
        </p:nvGrpSpPr>
        <p:grpSpPr>
          <a:xfrm rot="0">
            <a:off x="7718306" y="0"/>
            <a:ext cx="10569694" cy="10287000"/>
            <a:chOff x="0" y="0"/>
            <a:chExt cx="2783788" cy="2709333"/>
          </a:xfrm>
        </p:grpSpPr>
        <p:sp>
          <p:nvSpPr>
            <p:cNvPr name="Freeform 7" id="7"/>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7726D"/>
            </a:solidFill>
          </p:spPr>
        </p:sp>
        <p:sp>
          <p:nvSpPr>
            <p:cNvPr name="TextBox 8" id="8"/>
            <p:cNvSpPr txBox="true"/>
            <p:nvPr/>
          </p:nvSpPr>
          <p:spPr>
            <a:xfrm>
              <a:off x="0" y="-47625"/>
              <a:ext cx="2783788" cy="2756958"/>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8493611" y="810221"/>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01</a:t>
              </a:r>
            </a:p>
          </p:txBody>
        </p:sp>
      </p:grpSp>
      <p:grpSp>
        <p:nvGrpSpPr>
          <p:cNvPr name="Group 12" id="12"/>
          <p:cNvGrpSpPr/>
          <p:nvPr/>
        </p:nvGrpSpPr>
        <p:grpSpPr>
          <a:xfrm rot="0">
            <a:off x="8493611" y="3496643"/>
            <a:ext cx="877649" cy="8776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4" id="14"/>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02</a:t>
              </a:r>
            </a:p>
          </p:txBody>
        </p:sp>
      </p:grpSp>
      <p:grpSp>
        <p:nvGrpSpPr>
          <p:cNvPr name="Group 15" id="15"/>
          <p:cNvGrpSpPr/>
          <p:nvPr/>
        </p:nvGrpSpPr>
        <p:grpSpPr>
          <a:xfrm rot="0">
            <a:off x="8493611" y="6641332"/>
            <a:ext cx="877649" cy="87764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7" id="17"/>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03</a:t>
              </a:r>
            </a:p>
          </p:txBody>
        </p:sp>
      </p:grpSp>
      <p:sp>
        <p:nvSpPr>
          <p:cNvPr name="TextBox 18" id="18"/>
          <p:cNvSpPr txBox="true"/>
          <p:nvPr/>
        </p:nvSpPr>
        <p:spPr>
          <a:xfrm rot="0">
            <a:off x="490455" y="104775"/>
            <a:ext cx="6818840" cy="984885"/>
          </a:xfrm>
          <a:prstGeom prst="rect">
            <a:avLst/>
          </a:prstGeom>
        </p:spPr>
        <p:txBody>
          <a:bodyPr anchor="t" rtlCol="false" tIns="0" lIns="0" bIns="0" rIns="0">
            <a:spAutoFit/>
          </a:bodyPr>
          <a:lstStyle/>
          <a:p>
            <a:pPr algn="ctr">
              <a:lnSpc>
                <a:spcPts val="7560"/>
              </a:lnSpc>
            </a:pPr>
            <a:r>
              <a:rPr lang="en-US" b="true" sz="7200">
                <a:solidFill>
                  <a:srgbClr val="17726D"/>
                </a:solidFill>
                <a:latin typeface="Inter Bold"/>
                <a:ea typeface="Inter Bold"/>
                <a:cs typeface="Inter Bold"/>
                <a:sym typeface="Inter Bold"/>
              </a:rPr>
              <a:t>RESULTS</a:t>
            </a:r>
          </a:p>
        </p:txBody>
      </p:sp>
      <p:sp>
        <p:nvSpPr>
          <p:cNvPr name="TextBox 19" id="19"/>
          <p:cNvSpPr txBox="true"/>
          <p:nvPr/>
        </p:nvSpPr>
        <p:spPr>
          <a:xfrm rot="0">
            <a:off x="9579356" y="971550"/>
            <a:ext cx="7641844" cy="497840"/>
          </a:xfrm>
          <a:prstGeom prst="rect">
            <a:avLst/>
          </a:prstGeom>
        </p:spPr>
        <p:txBody>
          <a:bodyPr anchor="t" rtlCol="false" tIns="0" lIns="0" bIns="0" rIns="0">
            <a:spAutoFit/>
          </a:bodyPr>
          <a:lstStyle/>
          <a:p>
            <a:pPr algn="l">
              <a:lnSpc>
                <a:spcPts val="4059"/>
              </a:lnSpc>
            </a:pPr>
            <a:r>
              <a:rPr lang="en-US" sz="2899" b="true">
                <a:solidFill>
                  <a:srgbClr val="FFFFFF"/>
                </a:solidFill>
                <a:latin typeface="Inter Bold"/>
                <a:ea typeface="Inter Bold"/>
                <a:cs typeface="Inter Bold"/>
                <a:sym typeface="Inter Bold"/>
              </a:rPr>
              <a:t>Successful Image Colorization</a:t>
            </a:r>
          </a:p>
        </p:txBody>
      </p:sp>
      <p:sp>
        <p:nvSpPr>
          <p:cNvPr name="TextBox 20" id="20"/>
          <p:cNvSpPr txBox="true"/>
          <p:nvPr/>
        </p:nvSpPr>
        <p:spPr>
          <a:xfrm rot="0">
            <a:off x="9579356" y="1719278"/>
            <a:ext cx="7641844" cy="1494155"/>
          </a:xfrm>
          <a:prstGeom prst="rect">
            <a:avLst/>
          </a:prstGeom>
        </p:spPr>
        <p:txBody>
          <a:bodyPr anchor="t" rtlCol="false" tIns="0" lIns="0" bIns="0" rIns="0">
            <a:spAutoFit/>
          </a:bodyPr>
          <a:lstStyle/>
          <a:p>
            <a:pPr algn="just" marL="0" indent="0" lvl="0">
              <a:lnSpc>
                <a:spcPts val="4029"/>
              </a:lnSpc>
            </a:pPr>
            <a:r>
              <a:rPr lang="en-US" sz="2599">
                <a:solidFill>
                  <a:srgbClr val="FFFFFF"/>
                </a:solidFill>
                <a:latin typeface="Open Sans"/>
                <a:ea typeface="Open Sans"/>
                <a:cs typeface="Open Sans"/>
                <a:sym typeface="Open Sans"/>
              </a:rPr>
              <a:t>Our deep learning model effectively colorizes grayscale landscape images with high visual accuracy. </a:t>
            </a:r>
          </a:p>
        </p:txBody>
      </p:sp>
      <p:sp>
        <p:nvSpPr>
          <p:cNvPr name="TextBox 21" id="21"/>
          <p:cNvSpPr txBox="true"/>
          <p:nvPr/>
        </p:nvSpPr>
        <p:spPr>
          <a:xfrm rot="0">
            <a:off x="9579356" y="3711442"/>
            <a:ext cx="8708644" cy="497840"/>
          </a:xfrm>
          <a:prstGeom prst="rect">
            <a:avLst/>
          </a:prstGeom>
        </p:spPr>
        <p:txBody>
          <a:bodyPr anchor="t" rtlCol="false" tIns="0" lIns="0" bIns="0" rIns="0">
            <a:spAutoFit/>
          </a:bodyPr>
          <a:lstStyle/>
          <a:p>
            <a:pPr algn="l">
              <a:lnSpc>
                <a:spcPts val="4059"/>
              </a:lnSpc>
            </a:pPr>
            <a:r>
              <a:rPr lang="en-US" sz="2899" b="true">
                <a:solidFill>
                  <a:srgbClr val="FFFFFF"/>
                </a:solidFill>
                <a:latin typeface="Inter Bold"/>
                <a:ea typeface="Inter Bold"/>
                <a:cs typeface="Inter Bold"/>
                <a:sym typeface="Inter Bold"/>
              </a:rPr>
              <a:t>Quantitative Evaluation with SSIM, MSE &amp; PSNR</a:t>
            </a:r>
          </a:p>
        </p:txBody>
      </p:sp>
      <p:sp>
        <p:nvSpPr>
          <p:cNvPr name="TextBox 22" id="22"/>
          <p:cNvSpPr txBox="true"/>
          <p:nvPr/>
        </p:nvSpPr>
        <p:spPr>
          <a:xfrm rot="0">
            <a:off x="9579356" y="4279042"/>
            <a:ext cx="7641844" cy="1998980"/>
          </a:xfrm>
          <a:prstGeom prst="rect">
            <a:avLst/>
          </a:prstGeom>
        </p:spPr>
        <p:txBody>
          <a:bodyPr anchor="t" rtlCol="false" tIns="0" lIns="0" bIns="0" rIns="0">
            <a:spAutoFit/>
          </a:bodyPr>
          <a:lstStyle/>
          <a:p>
            <a:pPr algn="just" marL="0" indent="0" lvl="0">
              <a:lnSpc>
                <a:spcPts val="4029"/>
              </a:lnSpc>
            </a:pPr>
            <a:r>
              <a:rPr lang="en-US" sz="2599">
                <a:solidFill>
                  <a:srgbClr val="FFFFFF"/>
                </a:solidFill>
                <a:latin typeface="Open Sans"/>
                <a:ea typeface="Open Sans"/>
                <a:cs typeface="Open Sans"/>
                <a:sym typeface="Open Sans"/>
              </a:rPr>
              <a:t>We measured the model's performance using SSIM (Structural Similarity Index), MSE(Mean Squared Error) and PSNR (Peak Signal-to-Noise Ratio).</a:t>
            </a:r>
          </a:p>
        </p:txBody>
      </p:sp>
      <p:sp>
        <p:nvSpPr>
          <p:cNvPr name="TextBox 23" id="23"/>
          <p:cNvSpPr txBox="true"/>
          <p:nvPr/>
        </p:nvSpPr>
        <p:spPr>
          <a:xfrm rot="0">
            <a:off x="9579356" y="6929644"/>
            <a:ext cx="7641844" cy="497840"/>
          </a:xfrm>
          <a:prstGeom prst="rect">
            <a:avLst/>
          </a:prstGeom>
        </p:spPr>
        <p:txBody>
          <a:bodyPr anchor="t" rtlCol="false" tIns="0" lIns="0" bIns="0" rIns="0">
            <a:spAutoFit/>
          </a:bodyPr>
          <a:lstStyle/>
          <a:p>
            <a:pPr algn="l">
              <a:lnSpc>
                <a:spcPts val="4059"/>
              </a:lnSpc>
            </a:pPr>
            <a:r>
              <a:rPr lang="en-US" sz="2899" b="true">
                <a:solidFill>
                  <a:srgbClr val="FFFFFF"/>
                </a:solidFill>
                <a:latin typeface="Inter Bold"/>
                <a:ea typeface="Inter Bold"/>
                <a:cs typeface="Inter Bold"/>
                <a:sym typeface="Inter Bold"/>
              </a:rPr>
              <a:t>Side-by-Side Visual Comparison</a:t>
            </a:r>
          </a:p>
        </p:txBody>
      </p:sp>
      <p:sp>
        <p:nvSpPr>
          <p:cNvPr name="TextBox 24" id="24"/>
          <p:cNvSpPr txBox="true"/>
          <p:nvPr/>
        </p:nvSpPr>
        <p:spPr>
          <a:xfrm rot="0">
            <a:off x="9579356" y="7433257"/>
            <a:ext cx="7410093" cy="1459291"/>
          </a:xfrm>
          <a:prstGeom prst="rect">
            <a:avLst/>
          </a:prstGeom>
        </p:spPr>
        <p:txBody>
          <a:bodyPr anchor="t" rtlCol="false" tIns="0" lIns="0" bIns="0" rIns="0">
            <a:spAutoFit/>
          </a:bodyPr>
          <a:lstStyle/>
          <a:p>
            <a:pPr algn="just" marL="0" indent="0" lvl="0">
              <a:lnSpc>
                <a:spcPts val="3917"/>
              </a:lnSpc>
            </a:pPr>
            <a:r>
              <a:rPr lang="en-US" sz="2527">
                <a:solidFill>
                  <a:srgbClr val="FFFFFF"/>
                </a:solidFill>
                <a:latin typeface="Open Sans"/>
                <a:ea typeface="Open Sans"/>
                <a:cs typeface="Open Sans"/>
                <a:sym typeface="Open Sans"/>
              </a:rPr>
              <a:t>A thorough side-by-side analysis was conducted to visually compare original ground truth images with the model’s outputs.</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634610" y="0"/>
            <a:ext cx="5653390" cy="10287000"/>
            <a:chOff x="0" y="0"/>
            <a:chExt cx="1488959" cy="2709333"/>
          </a:xfrm>
        </p:grpSpPr>
        <p:sp>
          <p:nvSpPr>
            <p:cNvPr name="Freeform 3" id="3"/>
            <p:cNvSpPr/>
            <p:nvPr/>
          </p:nvSpPr>
          <p:spPr>
            <a:xfrm flipH="false" flipV="false" rot="0">
              <a:off x="0" y="0"/>
              <a:ext cx="1488959" cy="2709333"/>
            </a:xfrm>
            <a:custGeom>
              <a:avLst/>
              <a:gdLst/>
              <a:ahLst/>
              <a:cxnLst/>
              <a:rect r="r" b="b" t="t" l="l"/>
              <a:pathLst>
                <a:path h="2709333" w="1488959">
                  <a:moveTo>
                    <a:pt x="0" y="0"/>
                  </a:moveTo>
                  <a:lnTo>
                    <a:pt x="1488959" y="0"/>
                  </a:lnTo>
                  <a:lnTo>
                    <a:pt x="1488959" y="2709333"/>
                  </a:lnTo>
                  <a:lnTo>
                    <a:pt x="0" y="2709333"/>
                  </a:lnTo>
                  <a:close/>
                </a:path>
              </a:pathLst>
            </a:custGeom>
            <a:solidFill>
              <a:srgbClr val="F6F6F6"/>
            </a:solidFill>
          </p:spPr>
        </p:sp>
        <p:sp>
          <p:nvSpPr>
            <p:cNvPr name="TextBox 4" id="4"/>
            <p:cNvSpPr txBox="true"/>
            <p:nvPr/>
          </p:nvSpPr>
          <p:spPr>
            <a:xfrm>
              <a:off x="0" y="-47625"/>
              <a:ext cx="1488959"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9590495" y="-1909062"/>
            <a:ext cx="7810371" cy="7810371"/>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4838700" y="0"/>
                  </a:moveTo>
                  <a:lnTo>
                    <a:pt x="1511300" y="0"/>
                  </a:lnTo>
                  <a:cubicBezTo>
                    <a:pt x="676910" y="0"/>
                    <a:pt x="0" y="676910"/>
                    <a:pt x="0" y="1511300"/>
                  </a:cubicBezTo>
                  <a:lnTo>
                    <a:pt x="0" y="6350000"/>
                  </a:lnTo>
                  <a:lnTo>
                    <a:pt x="4838700" y="6350000"/>
                  </a:lnTo>
                  <a:cubicBezTo>
                    <a:pt x="5673090" y="6350000"/>
                    <a:pt x="6350000" y="5673090"/>
                    <a:pt x="6350000" y="4838700"/>
                  </a:cubicBezTo>
                  <a:lnTo>
                    <a:pt x="6350000" y="0"/>
                  </a:lnTo>
                  <a:lnTo>
                    <a:pt x="4838700" y="0"/>
                  </a:lnTo>
                  <a:close/>
                </a:path>
              </a:pathLst>
            </a:custGeom>
            <a:blipFill>
              <a:blip r:embed="rId2"/>
              <a:stretch>
                <a:fillRect l="-35756" t="0" r="-40067" b="0"/>
              </a:stretch>
            </a:blipFill>
          </p:spPr>
        </p:sp>
      </p:grpSp>
      <p:grpSp>
        <p:nvGrpSpPr>
          <p:cNvPr name="Group 7" id="7"/>
          <p:cNvGrpSpPr/>
          <p:nvPr/>
        </p:nvGrpSpPr>
        <p:grpSpPr>
          <a:xfrm rot="0">
            <a:off x="839945" y="2391534"/>
            <a:ext cx="877649" cy="877649"/>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9" id="9"/>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01</a:t>
              </a:r>
            </a:p>
          </p:txBody>
        </p:sp>
      </p:grpSp>
      <p:grpSp>
        <p:nvGrpSpPr>
          <p:cNvPr name="Group 10" id="10"/>
          <p:cNvGrpSpPr/>
          <p:nvPr/>
        </p:nvGrpSpPr>
        <p:grpSpPr>
          <a:xfrm rot="0">
            <a:off x="839945" y="4536974"/>
            <a:ext cx="877649" cy="87764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2" id="12"/>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02</a:t>
              </a:r>
            </a:p>
          </p:txBody>
        </p:sp>
      </p:grpSp>
      <p:grpSp>
        <p:nvGrpSpPr>
          <p:cNvPr name="Group 13" id="13"/>
          <p:cNvGrpSpPr/>
          <p:nvPr/>
        </p:nvGrpSpPr>
        <p:grpSpPr>
          <a:xfrm rot="0">
            <a:off x="9590495" y="6211176"/>
            <a:ext cx="877649" cy="87764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5" id="15"/>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04</a:t>
              </a:r>
            </a:p>
          </p:txBody>
        </p:sp>
      </p:grpSp>
      <p:grpSp>
        <p:nvGrpSpPr>
          <p:cNvPr name="Group 16" id="16"/>
          <p:cNvGrpSpPr/>
          <p:nvPr/>
        </p:nvGrpSpPr>
        <p:grpSpPr>
          <a:xfrm rot="0">
            <a:off x="17400866" y="0"/>
            <a:ext cx="863406" cy="1914819"/>
            <a:chOff x="0" y="0"/>
            <a:chExt cx="227399" cy="504314"/>
          </a:xfrm>
        </p:grpSpPr>
        <p:sp>
          <p:nvSpPr>
            <p:cNvPr name="Freeform 17" id="17"/>
            <p:cNvSpPr/>
            <p:nvPr/>
          </p:nvSpPr>
          <p:spPr>
            <a:xfrm flipH="false" flipV="false" rot="0">
              <a:off x="0" y="0"/>
              <a:ext cx="227399" cy="504314"/>
            </a:xfrm>
            <a:custGeom>
              <a:avLst/>
              <a:gdLst/>
              <a:ahLst/>
              <a:cxnLst/>
              <a:rect r="r" b="b" t="t" l="l"/>
              <a:pathLst>
                <a:path h="504314" w="227399">
                  <a:moveTo>
                    <a:pt x="0" y="0"/>
                  </a:moveTo>
                  <a:lnTo>
                    <a:pt x="227399" y="0"/>
                  </a:lnTo>
                  <a:lnTo>
                    <a:pt x="227399" y="504314"/>
                  </a:lnTo>
                  <a:lnTo>
                    <a:pt x="0" y="504314"/>
                  </a:lnTo>
                  <a:close/>
                </a:path>
              </a:pathLst>
            </a:custGeom>
            <a:solidFill>
              <a:srgbClr val="17726D"/>
            </a:solidFill>
          </p:spPr>
        </p:sp>
        <p:sp>
          <p:nvSpPr>
            <p:cNvPr name="TextBox 18" id="18"/>
            <p:cNvSpPr txBox="true"/>
            <p:nvPr/>
          </p:nvSpPr>
          <p:spPr>
            <a:xfrm>
              <a:off x="0" y="-47625"/>
              <a:ext cx="227399" cy="551939"/>
            </a:xfrm>
            <a:prstGeom prst="rect">
              <a:avLst/>
            </a:prstGeom>
          </p:spPr>
          <p:txBody>
            <a:bodyPr anchor="ctr" rtlCol="false" tIns="50800" lIns="50800" bIns="50800" rIns="50800"/>
            <a:lstStyle/>
            <a:p>
              <a:pPr algn="ctr">
                <a:lnSpc>
                  <a:spcPts val="2479"/>
                </a:lnSpc>
              </a:pPr>
            </a:p>
          </p:txBody>
        </p:sp>
      </p:grpSp>
      <p:grpSp>
        <p:nvGrpSpPr>
          <p:cNvPr name="Group 19" id="19"/>
          <p:cNvGrpSpPr/>
          <p:nvPr/>
        </p:nvGrpSpPr>
        <p:grpSpPr>
          <a:xfrm rot="0">
            <a:off x="-1061650" y="8036778"/>
            <a:ext cx="3803190" cy="380319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22" id="22"/>
          <p:cNvGrpSpPr/>
          <p:nvPr/>
        </p:nvGrpSpPr>
        <p:grpSpPr>
          <a:xfrm rot="0">
            <a:off x="0" y="10094695"/>
            <a:ext cx="18264272" cy="192305"/>
            <a:chOff x="0" y="0"/>
            <a:chExt cx="4810343" cy="50648"/>
          </a:xfrm>
        </p:grpSpPr>
        <p:sp>
          <p:nvSpPr>
            <p:cNvPr name="Freeform 23" id="23"/>
            <p:cNvSpPr/>
            <p:nvPr/>
          </p:nvSpPr>
          <p:spPr>
            <a:xfrm flipH="false" flipV="false" rot="0">
              <a:off x="0" y="0"/>
              <a:ext cx="4810343" cy="50648"/>
            </a:xfrm>
            <a:custGeom>
              <a:avLst/>
              <a:gdLst/>
              <a:ahLst/>
              <a:cxnLst/>
              <a:rect r="r" b="b" t="t" l="l"/>
              <a:pathLst>
                <a:path h="50648" w="4810343">
                  <a:moveTo>
                    <a:pt x="0" y="0"/>
                  </a:moveTo>
                  <a:lnTo>
                    <a:pt x="4810343" y="0"/>
                  </a:lnTo>
                  <a:lnTo>
                    <a:pt x="4810343" y="50648"/>
                  </a:lnTo>
                  <a:lnTo>
                    <a:pt x="0" y="50648"/>
                  </a:lnTo>
                  <a:close/>
                </a:path>
              </a:pathLst>
            </a:custGeom>
            <a:solidFill>
              <a:srgbClr val="17726D"/>
            </a:solidFill>
          </p:spPr>
        </p:sp>
        <p:sp>
          <p:nvSpPr>
            <p:cNvPr name="TextBox 24" id="24"/>
            <p:cNvSpPr txBox="true"/>
            <p:nvPr/>
          </p:nvSpPr>
          <p:spPr>
            <a:xfrm>
              <a:off x="0" y="-47625"/>
              <a:ext cx="4810343" cy="98273"/>
            </a:xfrm>
            <a:prstGeom prst="rect">
              <a:avLst/>
            </a:prstGeom>
          </p:spPr>
          <p:txBody>
            <a:bodyPr anchor="ctr" rtlCol="false" tIns="50800" lIns="50800" bIns="50800" rIns="50800"/>
            <a:lstStyle/>
            <a:p>
              <a:pPr algn="ctr">
                <a:lnSpc>
                  <a:spcPts val="2479"/>
                </a:lnSpc>
              </a:pPr>
            </a:p>
          </p:txBody>
        </p:sp>
      </p:grpSp>
      <p:sp>
        <p:nvSpPr>
          <p:cNvPr name="TextBox 25" id="25"/>
          <p:cNvSpPr txBox="true"/>
          <p:nvPr/>
        </p:nvSpPr>
        <p:spPr>
          <a:xfrm rot="0">
            <a:off x="839945" y="562269"/>
            <a:ext cx="7149728"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PROBLEMS</a:t>
            </a:r>
          </a:p>
        </p:txBody>
      </p:sp>
      <p:sp>
        <p:nvSpPr>
          <p:cNvPr name="TextBox 26" id="26"/>
          <p:cNvSpPr txBox="true"/>
          <p:nvPr/>
        </p:nvSpPr>
        <p:spPr>
          <a:xfrm rot="0">
            <a:off x="839945"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000000"/>
                </a:solidFill>
                <a:latin typeface="Open Sans Semi-Bold"/>
                <a:ea typeface="Open Sans Semi-Bold"/>
                <a:cs typeface="Open Sans Semi-Bold"/>
                <a:sym typeface="Open Sans Semi-Bold"/>
              </a:rPr>
              <a:t>SCOPE FOR FUTURE IMPROVEMENT</a:t>
            </a:r>
          </a:p>
        </p:txBody>
      </p:sp>
      <p:sp>
        <p:nvSpPr>
          <p:cNvPr name="TextBox 27" id="27"/>
          <p:cNvSpPr txBox="true"/>
          <p:nvPr/>
        </p:nvSpPr>
        <p:spPr>
          <a:xfrm rot="0">
            <a:off x="1925690" y="2510200"/>
            <a:ext cx="5733096" cy="969824"/>
          </a:xfrm>
          <a:prstGeom prst="rect">
            <a:avLst/>
          </a:prstGeom>
        </p:spPr>
        <p:txBody>
          <a:bodyPr anchor="t" rtlCol="false" tIns="0" lIns="0" bIns="0" rIns="0">
            <a:spAutoFit/>
          </a:bodyPr>
          <a:lstStyle/>
          <a:p>
            <a:pPr algn="l">
              <a:lnSpc>
                <a:spcPts val="3902"/>
              </a:lnSpc>
            </a:pPr>
            <a:r>
              <a:rPr lang="en-US" sz="2787" b="true">
                <a:solidFill>
                  <a:srgbClr val="000000"/>
                </a:solidFill>
                <a:latin typeface="Inter Bold"/>
                <a:ea typeface="Inter Bold"/>
                <a:cs typeface="Inter Bold"/>
                <a:sym typeface="Inter Bold"/>
              </a:rPr>
              <a:t>Preprocessing Large Datasets</a:t>
            </a:r>
          </a:p>
          <a:p>
            <a:pPr algn="l">
              <a:lnSpc>
                <a:spcPts val="3902"/>
              </a:lnSpc>
            </a:pPr>
          </a:p>
        </p:txBody>
      </p:sp>
      <p:sp>
        <p:nvSpPr>
          <p:cNvPr name="TextBox 28" id="28"/>
          <p:cNvSpPr txBox="true"/>
          <p:nvPr/>
        </p:nvSpPr>
        <p:spPr>
          <a:xfrm rot="0">
            <a:off x="1925690" y="4653915"/>
            <a:ext cx="4877173" cy="931545"/>
          </a:xfrm>
          <a:prstGeom prst="rect">
            <a:avLst/>
          </a:prstGeom>
        </p:spPr>
        <p:txBody>
          <a:bodyPr anchor="t" rtlCol="false" tIns="0" lIns="0" bIns="0" rIns="0">
            <a:spAutoFit/>
          </a:bodyPr>
          <a:lstStyle/>
          <a:p>
            <a:pPr algn="l">
              <a:lnSpc>
                <a:spcPts val="3779"/>
              </a:lnSpc>
            </a:pPr>
            <a:r>
              <a:rPr lang="en-US" sz="2699" b="true">
                <a:solidFill>
                  <a:srgbClr val="000000"/>
                </a:solidFill>
                <a:latin typeface="Inter Bold"/>
                <a:ea typeface="Inter Bold"/>
                <a:cs typeface="Inter Bold"/>
                <a:sym typeface="Inter Bold"/>
              </a:rPr>
              <a:t>Limited Compute Resources</a:t>
            </a:r>
          </a:p>
          <a:p>
            <a:pPr algn="l">
              <a:lnSpc>
                <a:spcPts val="3779"/>
              </a:lnSpc>
            </a:pPr>
          </a:p>
        </p:txBody>
      </p:sp>
      <p:sp>
        <p:nvSpPr>
          <p:cNvPr name="TextBox 29" id="29"/>
          <p:cNvSpPr txBox="true"/>
          <p:nvPr/>
        </p:nvSpPr>
        <p:spPr>
          <a:xfrm rot="0">
            <a:off x="10676240" y="6387604"/>
            <a:ext cx="6724626" cy="931545"/>
          </a:xfrm>
          <a:prstGeom prst="rect">
            <a:avLst/>
          </a:prstGeom>
        </p:spPr>
        <p:txBody>
          <a:bodyPr anchor="t" rtlCol="false" tIns="0" lIns="0" bIns="0" rIns="0">
            <a:spAutoFit/>
          </a:bodyPr>
          <a:lstStyle/>
          <a:p>
            <a:pPr algn="l">
              <a:lnSpc>
                <a:spcPts val="3779"/>
              </a:lnSpc>
            </a:pPr>
            <a:r>
              <a:rPr lang="en-US" sz="2699" b="true">
                <a:solidFill>
                  <a:srgbClr val="000000"/>
                </a:solidFill>
                <a:latin typeface="Inter Bold"/>
                <a:ea typeface="Inter Bold"/>
                <a:cs typeface="Inter Bold"/>
                <a:sym typeface="Inter Bold"/>
              </a:rPr>
              <a:t>Hardware Constraints</a:t>
            </a:r>
          </a:p>
          <a:p>
            <a:pPr algn="l">
              <a:lnSpc>
                <a:spcPts val="3779"/>
              </a:lnSpc>
            </a:pPr>
          </a:p>
        </p:txBody>
      </p:sp>
      <p:sp>
        <p:nvSpPr>
          <p:cNvPr name="TextBox 30" id="30"/>
          <p:cNvSpPr txBox="true"/>
          <p:nvPr/>
        </p:nvSpPr>
        <p:spPr>
          <a:xfrm rot="0">
            <a:off x="1925690" y="3061204"/>
            <a:ext cx="6724626" cy="1369695"/>
          </a:xfrm>
          <a:prstGeom prst="rect">
            <a:avLst/>
          </a:prstGeom>
        </p:spPr>
        <p:txBody>
          <a:bodyPr anchor="t" rtlCol="false" tIns="0" lIns="0" bIns="0" rIns="0">
            <a:spAutoFit/>
          </a:bodyPr>
          <a:lstStyle/>
          <a:p>
            <a:pPr algn="l" marL="0" indent="0" lvl="0">
              <a:lnSpc>
                <a:spcPts val="3720"/>
              </a:lnSpc>
            </a:pPr>
            <a:r>
              <a:rPr lang="en-US" sz="2400">
                <a:solidFill>
                  <a:srgbClr val="000000"/>
                </a:solidFill>
                <a:latin typeface="Open Sans"/>
                <a:ea typeface="Open Sans"/>
                <a:cs typeface="Open Sans"/>
                <a:sym typeface="Open Sans"/>
              </a:rPr>
              <a:t>Handling large datasets and automated extraction presented significant preprocessing difficulties.</a:t>
            </a:r>
          </a:p>
        </p:txBody>
      </p:sp>
      <p:sp>
        <p:nvSpPr>
          <p:cNvPr name="TextBox 31" id="31"/>
          <p:cNvSpPr txBox="true"/>
          <p:nvPr/>
        </p:nvSpPr>
        <p:spPr>
          <a:xfrm rot="0">
            <a:off x="1925690" y="5280306"/>
            <a:ext cx="6724626" cy="1369695"/>
          </a:xfrm>
          <a:prstGeom prst="rect">
            <a:avLst/>
          </a:prstGeom>
        </p:spPr>
        <p:txBody>
          <a:bodyPr anchor="t" rtlCol="false" tIns="0" lIns="0" bIns="0" rIns="0">
            <a:spAutoFit/>
          </a:bodyPr>
          <a:lstStyle/>
          <a:p>
            <a:pPr algn="just" marL="0" indent="0" lvl="0">
              <a:lnSpc>
                <a:spcPts val="3720"/>
              </a:lnSpc>
            </a:pPr>
            <a:r>
              <a:rPr lang="en-US" sz="2400">
                <a:solidFill>
                  <a:srgbClr val="000000"/>
                </a:solidFill>
                <a:latin typeface="Open Sans"/>
                <a:ea typeface="Open Sans"/>
                <a:cs typeface="Open Sans"/>
                <a:sym typeface="Open Sans"/>
              </a:rPr>
              <a:t>Training deep learning models on Google Colab restricted training time and model complexity.</a:t>
            </a:r>
          </a:p>
        </p:txBody>
      </p:sp>
      <p:sp>
        <p:nvSpPr>
          <p:cNvPr name="TextBox 32" id="32"/>
          <p:cNvSpPr txBox="true"/>
          <p:nvPr/>
        </p:nvSpPr>
        <p:spPr>
          <a:xfrm rot="0">
            <a:off x="10677695" y="6745188"/>
            <a:ext cx="6724626" cy="2769870"/>
          </a:xfrm>
          <a:prstGeom prst="rect">
            <a:avLst/>
          </a:prstGeom>
        </p:spPr>
        <p:txBody>
          <a:bodyPr anchor="t" rtlCol="false" tIns="0" lIns="0" bIns="0" rIns="0">
            <a:spAutoFit/>
          </a:bodyPr>
          <a:lstStyle/>
          <a:p>
            <a:pPr algn="just" marL="0" indent="0" lvl="0">
              <a:lnSpc>
                <a:spcPts val="3720"/>
              </a:lnSpc>
            </a:pPr>
          </a:p>
          <a:p>
            <a:pPr algn="just" marL="0" indent="0" lvl="0">
              <a:lnSpc>
                <a:spcPts val="3720"/>
              </a:lnSpc>
            </a:pPr>
            <a:r>
              <a:rPr lang="en-US" sz="2400" strike="noStrike" u="none">
                <a:solidFill>
                  <a:srgbClr val="000000"/>
                </a:solidFill>
                <a:latin typeface="Open Sans"/>
                <a:ea typeface="Open Sans"/>
                <a:cs typeface="Open Sans"/>
                <a:sym typeface="Open Sans"/>
              </a:rPr>
              <a:t>Due to limited hardware, training was confined to 9,000 mountain and forest images. The model learned to reconstruct blues and greens well but lacks generalization to other image types and colors.</a:t>
            </a:r>
          </a:p>
        </p:txBody>
      </p:sp>
      <p:grpSp>
        <p:nvGrpSpPr>
          <p:cNvPr name="Group 33" id="33"/>
          <p:cNvGrpSpPr/>
          <p:nvPr/>
        </p:nvGrpSpPr>
        <p:grpSpPr>
          <a:xfrm rot="0">
            <a:off x="9232905" y="671110"/>
            <a:ext cx="715180" cy="71518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35" id="3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36" id="36"/>
          <p:cNvGrpSpPr/>
          <p:nvPr/>
        </p:nvGrpSpPr>
        <p:grpSpPr>
          <a:xfrm rot="0">
            <a:off x="839945" y="6853836"/>
            <a:ext cx="877649" cy="877649"/>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38" id="38"/>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7726D"/>
                  </a:solidFill>
                  <a:latin typeface="Inter Bold"/>
                  <a:ea typeface="Inter Bold"/>
                  <a:cs typeface="Inter Bold"/>
                  <a:sym typeface="Inter Bold"/>
                </a:rPr>
                <a:t>03</a:t>
              </a:r>
            </a:p>
          </p:txBody>
        </p:sp>
      </p:grpSp>
      <p:sp>
        <p:nvSpPr>
          <p:cNvPr name="TextBox 39" id="39"/>
          <p:cNvSpPr txBox="true"/>
          <p:nvPr/>
        </p:nvSpPr>
        <p:spPr>
          <a:xfrm rot="0">
            <a:off x="1925690" y="7032843"/>
            <a:ext cx="6724626" cy="931545"/>
          </a:xfrm>
          <a:prstGeom prst="rect">
            <a:avLst/>
          </a:prstGeom>
        </p:spPr>
        <p:txBody>
          <a:bodyPr anchor="t" rtlCol="false" tIns="0" lIns="0" bIns="0" rIns="0">
            <a:spAutoFit/>
          </a:bodyPr>
          <a:lstStyle/>
          <a:p>
            <a:pPr algn="l">
              <a:lnSpc>
                <a:spcPts val="3779"/>
              </a:lnSpc>
            </a:pPr>
            <a:r>
              <a:rPr lang="en-US" sz="2699" b="true">
                <a:solidFill>
                  <a:srgbClr val="000000"/>
                </a:solidFill>
                <a:latin typeface="Inter Bold"/>
                <a:ea typeface="Inter Bold"/>
                <a:cs typeface="Inter Bold"/>
                <a:sym typeface="Inter Bold"/>
              </a:rPr>
              <a:t>Parameter Tuning</a:t>
            </a:r>
          </a:p>
          <a:p>
            <a:pPr algn="l">
              <a:lnSpc>
                <a:spcPts val="3779"/>
              </a:lnSpc>
            </a:pPr>
          </a:p>
        </p:txBody>
      </p:sp>
      <p:sp>
        <p:nvSpPr>
          <p:cNvPr name="TextBox 40" id="40"/>
          <p:cNvSpPr txBox="true"/>
          <p:nvPr/>
        </p:nvSpPr>
        <p:spPr>
          <a:xfrm rot="0">
            <a:off x="1925690" y="7678638"/>
            <a:ext cx="6724626" cy="902970"/>
          </a:xfrm>
          <a:prstGeom prst="rect">
            <a:avLst/>
          </a:prstGeom>
        </p:spPr>
        <p:txBody>
          <a:bodyPr anchor="t" rtlCol="false" tIns="0" lIns="0" bIns="0" rIns="0">
            <a:spAutoFit/>
          </a:bodyPr>
          <a:lstStyle/>
          <a:p>
            <a:pPr algn="l" marL="0" indent="0" lvl="0">
              <a:lnSpc>
                <a:spcPts val="3720"/>
              </a:lnSpc>
            </a:pPr>
            <a:r>
              <a:rPr lang="en-US" sz="2400">
                <a:solidFill>
                  <a:srgbClr val="000000"/>
                </a:solidFill>
                <a:latin typeface="Open Sans"/>
                <a:ea typeface="Open Sans"/>
                <a:cs typeface="Open Sans"/>
                <a:sym typeface="Open Sans"/>
              </a:rPr>
              <a:t>Fine-tuning hyperparameters for optimal visual output quality involves iterative experimention.</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0195" y="0"/>
            <a:ext cx="5017805" cy="10287000"/>
            <a:chOff x="0" y="0"/>
            <a:chExt cx="1321562" cy="2709333"/>
          </a:xfrm>
        </p:grpSpPr>
        <p:sp>
          <p:nvSpPr>
            <p:cNvPr name="Freeform 3" id="3"/>
            <p:cNvSpPr/>
            <p:nvPr/>
          </p:nvSpPr>
          <p:spPr>
            <a:xfrm flipH="false" flipV="false" rot="0">
              <a:off x="0" y="0"/>
              <a:ext cx="1321562" cy="2709333"/>
            </a:xfrm>
            <a:custGeom>
              <a:avLst/>
              <a:gdLst/>
              <a:ahLst/>
              <a:cxnLst/>
              <a:rect r="r" b="b" t="t" l="l"/>
              <a:pathLst>
                <a:path h="2709333" w="1321562">
                  <a:moveTo>
                    <a:pt x="0" y="0"/>
                  </a:moveTo>
                  <a:lnTo>
                    <a:pt x="1321562" y="0"/>
                  </a:lnTo>
                  <a:lnTo>
                    <a:pt x="1321562" y="2709333"/>
                  </a:lnTo>
                  <a:lnTo>
                    <a:pt x="0" y="2709333"/>
                  </a:lnTo>
                  <a:close/>
                </a:path>
              </a:pathLst>
            </a:custGeom>
            <a:solidFill>
              <a:srgbClr val="17726D"/>
            </a:solidFill>
          </p:spPr>
        </p:sp>
        <p:sp>
          <p:nvSpPr>
            <p:cNvPr name="TextBox 4" id="4"/>
            <p:cNvSpPr txBox="true"/>
            <p:nvPr/>
          </p:nvSpPr>
          <p:spPr>
            <a:xfrm>
              <a:off x="0" y="-47625"/>
              <a:ext cx="1321562"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7" id="7"/>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1895342" y="1135661"/>
            <a:ext cx="5363958" cy="8015678"/>
            <a:chOff x="0" y="0"/>
            <a:chExt cx="7151943" cy="10687570"/>
          </a:xfrm>
        </p:grpSpPr>
        <p:pic>
          <p:nvPicPr>
            <p:cNvPr name="Picture 12" id="12"/>
            <p:cNvPicPr>
              <a:picLocks noChangeAspect="true"/>
            </p:cNvPicPr>
            <p:nvPr/>
          </p:nvPicPr>
          <p:blipFill>
            <a:blip r:embed="rId2"/>
            <a:srcRect l="0" t="219" r="0" b="219"/>
            <a:stretch>
              <a:fillRect/>
            </a:stretch>
          </p:blipFill>
          <p:spPr>
            <a:xfrm flipH="false" flipV="false">
              <a:off x="0" y="0"/>
              <a:ext cx="7151943" cy="10687570"/>
            </a:xfrm>
            <a:prstGeom prst="rect">
              <a:avLst/>
            </a:prstGeom>
          </p:spPr>
        </p:pic>
      </p:grpSp>
      <p:grpSp>
        <p:nvGrpSpPr>
          <p:cNvPr name="Group 13" id="13"/>
          <p:cNvGrpSpPr/>
          <p:nvPr/>
        </p:nvGrpSpPr>
        <p:grpSpPr>
          <a:xfrm rot="0">
            <a:off x="3268930" y="-1565593"/>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240849" y="3105939"/>
            <a:ext cx="11406883" cy="6326954"/>
          </a:xfrm>
          <a:prstGeom prst="rect">
            <a:avLst/>
          </a:prstGeom>
        </p:spPr>
        <p:txBody>
          <a:bodyPr anchor="t" rtlCol="false" tIns="0" lIns="0" bIns="0" rIns="0">
            <a:spAutoFit/>
          </a:bodyPr>
          <a:lstStyle/>
          <a:p>
            <a:pPr algn="just">
              <a:lnSpc>
                <a:spcPts val="7393"/>
              </a:lnSpc>
            </a:pPr>
            <a:r>
              <a:rPr lang="en-US" sz="4200" spc="168">
                <a:solidFill>
                  <a:srgbClr val="000000"/>
                </a:solidFill>
                <a:latin typeface="Open Sans"/>
                <a:ea typeface="Open Sans"/>
                <a:cs typeface="Open Sans"/>
                <a:sym typeface="Open Sans"/>
              </a:rPr>
              <a:t>•The project demonstrates the potential of deep learning in image colorization tasks.</a:t>
            </a:r>
          </a:p>
          <a:p>
            <a:pPr algn="just">
              <a:lnSpc>
                <a:spcPts val="7393"/>
              </a:lnSpc>
            </a:pPr>
            <a:r>
              <a:rPr lang="en-US" sz="4200" spc="168">
                <a:solidFill>
                  <a:srgbClr val="000000"/>
                </a:solidFill>
                <a:latin typeface="Open Sans"/>
                <a:ea typeface="Open Sans"/>
                <a:cs typeface="Open Sans"/>
                <a:sym typeface="Open Sans"/>
              </a:rPr>
              <a:t>•Future improvements can involve GANs or transformer-based approaches for better realism.</a:t>
            </a:r>
          </a:p>
          <a:p>
            <a:pPr algn="just" marL="0" indent="0" lvl="0">
              <a:lnSpc>
                <a:spcPts val="6161"/>
              </a:lnSpc>
            </a:pPr>
          </a:p>
        </p:txBody>
      </p:sp>
      <p:grpSp>
        <p:nvGrpSpPr>
          <p:cNvPr name="Group 17" id="17"/>
          <p:cNvGrpSpPr/>
          <p:nvPr/>
        </p:nvGrpSpPr>
        <p:grpSpPr>
          <a:xfrm rot="0">
            <a:off x="10196488" y="1215940"/>
            <a:ext cx="715180" cy="71518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20" id="20"/>
          <p:cNvSpPr txBox="true"/>
          <p:nvPr/>
        </p:nvSpPr>
        <p:spPr>
          <a:xfrm rot="0">
            <a:off x="240849" y="1320715"/>
            <a:ext cx="7158103"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CONCLUSION</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634610" y="0"/>
            <a:ext cx="5653390" cy="10287000"/>
            <a:chOff x="0" y="0"/>
            <a:chExt cx="1488959" cy="2709333"/>
          </a:xfrm>
        </p:grpSpPr>
        <p:sp>
          <p:nvSpPr>
            <p:cNvPr name="Freeform 3" id="3"/>
            <p:cNvSpPr/>
            <p:nvPr/>
          </p:nvSpPr>
          <p:spPr>
            <a:xfrm flipH="false" flipV="false" rot="0">
              <a:off x="0" y="0"/>
              <a:ext cx="1488959" cy="2709333"/>
            </a:xfrm>
            <a:custGeom>
              <a:avLst/>
              <a:gdLst/>
              <a:ahLst/>
              <a:cxnLst/>
              <a:rect r="r" b="b" t="t" l="l"/>
              <a:pathLst>
                <a:path h="2709333" w="1488959">
                  <a:moveTo>
                    <a:pt x="0" y="0"/>
                  </a:moveTo>
                  <a:lnTo>
                    <a:pt x="1488959" y="0"/>
                  </a:lnTo>
                  <a:lnTo>
                    <a:pt x="1488959" y="2709333"/>
                  </a:lnTo>
                  <a:lnTo>
                    <a:pt x="0" y="2709333"/>
                  </a:lnTo>
                  <a:close/>
                </a:path>
              </a:pathLst>
            </a:custGeom>
            <a:solidFill>
              <a:srgbClr val="F6F6F6"/>
            </a:solidFill>
          </p:spPr>
        </p:sp>
        <p:sp>
          <p:nvSpPr>
            <p:cNvPr name="TextBox 4" id="4"/>
            <p:cNvSpPr txBox="true"/>
            <p:nvPr/>
          </p:nvSpPr>
          <p:spPr>
            <a:xfrm>
              <a:off x="0" y="-47625"/>
              <a:ext cx="1488959"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400866" y="0"/>
            <a:ext cx="863406" cy="1914819"/>
            <a:chOff x="0" y="0"/>
            <a:chExt cx="227399" cy="504314"/>
          </a:xfrm>
        </p:grpSpPr>
        <p:sp>
          <p:nvSpPr>
            <p:cNvPr name="Freeform 6" id="6"/>
            <p:cNvSpPr/>
            <p:nvPr/>
          </p:nvSpPr>
          <p:spPr>
            <a:xfrm flipH="false" flipV="false" rot="0">
              <a:off x="0" y="0"/>
              <a:ext cx="227399" cy="504314"/>
            </a:xfrm>
            <a:custGeom>
              <a:avLst/>
              <a:gdLst/>
              <a:ahLst/>
              <a:cxnLst/>
              <a:rect r="r" b="b" t="t" l="l"/>
              <a:pathLst>
                <a:path h="504314" w="227399">
                  <a:moveTo>
                    <a:pt x="0" y="0"/>
                  </a:moveTo>
                  <a:lnTo>
                    <a:pt x="227399" y="0"/>
                  </a:lnTo>
                  <a:lnTo>
                    <a:pt x="227399" y="504314"/>
                  </a:lnTo>
                  <a:lnTo>
                    <a:pt x="0" y="504314"/>
                  </a:lnTo>
                  <a:close/>
                </a:path>
              </a:pathLst>
            </a:custGeom>
            <a:solidFill>
              <a:srgbClr val="17726D"/>
            </a:solidFill>
          </p:spPr>
        </p:sp>
        <p:sp>
          <p:nvSpPr>
            <p:cNvPr name="TextBox 7" id="7"/>
            <p:cNvSpPr txBox="true"/>
            <p:nvPr/>
          </p:nvSpPr>
          <p:spPr>
            <a:xfrm>
              <a:off x="0" y="-47625"/>
              <a:ext cx="227399" cy="55193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61650" y="8036778"/>
            <a:ext cx="3803190" cy="380319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0" y="10094695"/>
            <a:ext cx="18264272" cy="192305"/>
            <a:chOff x="0" y="0"/>
            <a:chExt cx="4810343" cy="50648"/>
          </a:xfrm>
        </p:grpSpPr>
        <p:sp>
          <p:nvSpPr>
            <p:cNvPr name="Freeform 12" id="12"/>
            <p:cNvSpPr/>
            <p:nvPr/>
          </p:nvSpPr>
          <p:spPr>
            <a:xfrm flipH="false" flipV="false" rot="0">
              <a:off x="0" y="0"/>
              <a:ext cx="4810343" cy="50648"/>
            </a:xfrm>
            <a:custGeom>
              <a:avLst/>
              <a:gdLst/>
              <a:ahLst/>
              <a:cxnLst/>
              <a:rect r="r" b="b" t="t" l="l"/>
              <a:pathLst>
                <a:path h="50648" w="4810343">
                  <a:moveTo>
                    <a:pt x="0" y="0"/>
                  </a:moveTo>
                  <a:lnTo>
                    <a:pt x="4810343" y="0"/>
                  </a:lnTo>
                  <a:lnTo>
                    <a:pt x="4810343" y="50648"/>
                  </a:lnTo>
                  <a:lnTo>
                    <a:pt x="0" y="50648"/>
                  </a:lnTo>
                  <a:close/>
                </a:path>
              </a:pathLst>
            </a:custGeom>
            <a:solidFill>
              <a:srgbClr val="17726D"/>
            </a:solidFill>
          </p:spPr>
        </p:sp>
        <p:sp>
          <p:nvSpPr>
            <p:cNvPr name="TextBox 13" id="13"/>
            <p:cNvSpPr txBox="true"/>
            <p:nvPr/>
          </p:nvSpPr>
          <p:spPr>
            <a:xfrm>
              <a:off x="0" y="-47625"/>
              <a:ext cx="4810343" cy="98273"/>
            </a:xfrm>
            <a:prstGeom prst="rect">
              <a:avLst/>
            </a:prstGeom>
          </p:spPr>
          <p:txBody>
            <a:bodyPr anchor="ctr" rtlCol="false" tIns="50800" lIns="50800" bIns="50800" rIns="50800"/>
            <a:lstStyle/>
            <a:p>
              <a:pPr algn="ctr">
                <a:lnSpc>
                  <a:spcPts val="2479"/>
                </a:lnSpc>
              </a:pPr>
            </a:p>
          </p:txBody>
        </p:sp>
      </p:grpSp>
      <p:pic>
        <p:nvPicPr>
          <p:cNvPr name="Picture 14" id="14">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663" t="0" r="663" b="0"/>
          <a:stretch>
            <a:fillRect/>
          </a:stretch>
        </p:blipFill>
        <p:spPr>
          <a:xfrm flipH="false" flipV="false" rot="0">
            <a:off x="1368363" y="1547154"/>
            <a:ext cx="15527547" cy="8229600"/>
          </a:xfrm>
          <a:prstGeom prst="rect">
            <a:avLst/>
          </a:prstGeom>
        </p:spPr>
      </p:pic>
      <p:sp>
        <p:nvSpPr>
          <p:cNvPr name="TextBox 15" id="15"/>
          <p:cNvSpPr txBox="true"/>
          <p:nvPr/>
        </p:nvSpPr>
        <p:spPr>
          <a:xfrm rot="0">
            <a:off x="839945" y="562269"/>
            <a:ext cx="7149728"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DEMO VIDEO</a:t>
            </a:r>
          </a:p>
        </p:txBody>
      </p:sp>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14"/>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8563446"/>
            <a:ext cx="16138684" cy="0"/>
          </a:xfrm>
          <a:prstGeom prst="line">
            <a:avLst/>
          </a:prstGeom>
          <a:ln cap="flat" w="38100">
            <a:solidFill>
              <a:srgbClr val="17726D"/>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074658" y="5553371"/>
            <a:ext cx="447675" cy="44767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726D"/>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981075" y="2884046"/>
            <a:ext cx="14166687" cy="2669325"/>
          </a:xfrm>
          <a:prstGeom prst="rect">
            <a:avLst/>
          </a:prstGeom>
        </p:spPr>
        <p:txBody>
          <a:bodyPr anchor="t" rtlCol="false" tIns="0" lIns="0" bIns="0" rIns="0">
            <a:spAutoFit/>
          </a:bodyPr>
          <a:lstStyle/>
          <a:p>
            <a:pPr algn="l">
              <a:lnSpc>
                <a:spcPts val="21873"/>
              </a:lnSpc>
            </a:pPr>
            <a:r>
              <a:rPr lang="en-US" sz="15624" b="true">
                <a:solidFill>
                  <a:srgbClr val="17726D"/>
                </a:solidFill>
                <a:latin typeface="Inter Bold"/>
                <a:ea typeface="Inter Bold"/>
                <a:cs typeface="Inter Bold"/>
                <a:sym typeface="Inter Bold"/>
              </a:rPr>
              <a:t>THANK YOU</a:t>
            </a:r>
          </a:p>
        </p:txBody>
      </p:sp>
      <p:sp>
        <p:nvSpPr>
          <p:cNvPr name="TextBox 14" id="14"/>
          <p:cNvSpPr txBox="true"/>
          <p:nvPr/>
        </p:nvSpPr>
        <p:spPr>
          <a:xfrm rot="0">
            <a:off x="1690843" y="5507968"/>
            <a:ext cx="8069342" cy="481330"/>
          </a:xfrm>
          <a:prstGeom prst="rect">
            <a:avLst/>
          </a:prstGeom>
        </p:spPr>
        <p:txBody>
          <a:bodyPr anchor="t" rtlCol="false" tIns="0" lIns="0" bIns="0" rIns="0">
            <a:spAutoFit/>
          </a:bodyPr>
          <a:lstStyle/>
          <a:p>
            <a:pPr algn="l" marL="0" indent="0" lvl="0">
              <a:lnSpc>
                <a:spcPts val="3919"/>
              </a:lnSpc>
            </a:pPr>
            <a:r>
              <a:rPr lang="en-US" b="true" sz="2799" spc="207">
                <a:solidFill>
                  <a:srgbClr val="000000"/>
                </a:solidFill>
                <a:latin typeface="Open Sans Semi-Bold"/>
                <a:ea typeface="Open Sans Semi-Bold"/>
                <a:cs typeface="Open Sans Semi-Bold"/>
                <a:sym typeface="Open Sans Semi-Bold"/>
              </a:rPr>
              <a:t>FOR YOUR NICE ATTENTION</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37101" y="4421381"/>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1979517" y="0"/>
            <a:ext cx="6308483" cy="10287000"/>
            <a:chOff x="0" y="0"/>
            <a:chExt cx="1661493" cy="2709333"/>
          </a:xfrm>
        </p:grpSpPr>
        <p:sp>
          <p:nvSpPr>
            <p:cNvPr name="Freeform 6" id="6"/>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7" id="7"/>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4598501" y="4663928"/>
            <a:ext cx="2660799" cy="266079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8002593" y="721973"/>
            <a:ext cx="9256707" cy="2965198"/>
            <a:chOff x="0" y="0"/>
            <a:chExt cx="12342277" cy="3953597"/>
          </a:xfrm>
        </p:grpSpPr>
        <p:pic>
          <p:nvPicPr>
            <p:cNvPr name="Picture 12" id="12"/>
            <p:cNvPicPr>
              <a:picLocks noChangeAspect="true"/>
            </p:cNvPicPr>
            <p:nvPr/>
          </p:nvPicPr>
          <p:blipFill>
            <a:blip r:embed="rId2"/>
            <a:srcRect l="0" t="56237" r="14633" b="2718"/>
            <a:stretch>
              <a:fillRect/>
            </a:stretch>
          </p:blipFill>
          <p:spPr>
            <a:xfrm flipH="false" flipV="false">
              <a:off x="0" y="0"/>
              <a:ext cx="12342277" cy="3953597"/>
            </a:xfrm>
            <a:prstGeom prst="rect">
              <a:avLst/>
            </a:prstGeom>
          </p:spPr>
        </p:pic>
      </p:grpSp>
      <p:grpSp>
        <p:nvGrpSpPr>
          <p:cNvPr name="Group 13" id="13"/>
          <p:cNvGrpSpPr/>
          <p:nvPr/>
        </p:nvGrpSpPr>
        <p:grpSpPr>
          <a:xfrm rot="0">
            <a:off x="844489" y="3394134"/>
            <a:ext cx="969409" cy="986123"/>
            <a:chOff x="0" y="0"/>
            <a:chExt cx="812800" cy="826814"/>
          </a:xfrm>
        </p:grpSpPr>
        <p:sp>
          <p:nvSpPr>
            <p:cNvPr name="Freeform 14" id="14"/>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5" id="15"/>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01</a:t>
              </a:r>
            </a:p>
          </p:txBody>
        </p:sp>
      </p:grpSp>
      <p:grpSp>
        <p:nvGrpSpPr>
          <p:cNvPr name="Group 16" id="16"/>
          <p:cNvGrpSpPr/>
          <p:nvPr/>
        </p:nvGrpSpPr>
        <p:grpSpPr>
          <a:xfrm rot="0">
            <a:off x="844489" y="7581325"/>
            <a:ext cx="969409" cy="986123"/>
            <a:chOff x="0" y="0"/>
            <a:chExt cx="812800" cy="826814"/>
          </a:xfrm>
        </p:grpSpPr>
        <p:sp>
          <p:nvSpPr>
            <p:cNvPr name="Freeform 17" id="17"/>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8" id="18"/>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04</a:t>
              </a:r>
            </a:p>
          </p:txBody>
        </p:sp>
      </p:grpSp>
      <p:grpSp>
        <p:nvGrpSpPr>
          <p:cNvPr name="Group 19" id="19"/>
          <p:cNvGrpSpPr/>
          <p:nvPr/>
        </p:nvGrpSpPr>
        <p:grpSpPr>
          <a:xfrm rot="0">
            <a:off x="844489" y="4768909"/>
            <a:ext cx="969409" cy="986123"/>
            <a:chOff x="0" y="0"/>
            <a:chExt cx="812800" cy="826814"/>
          </a:xfrm>
        </p:grpSpPr>
        <p:sp>
          <p:nvSpPr>
            <p:cNvPr name="Freeform 20" id="20"/>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1" id="21"/>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02</a:t>
              </a:r>
            </a:p>
          </p:txBody>
        </p:sp>
      </p:grpSp>
      <p:grpSp>
        <p:nvGrpSpPr>
          <p:cNvPr name="Group 22" id="22"/>
          <p:cNvGrpSpPr/>
          <p:nvPr/>
        </p:nvGrpSpPr>
        <p:grpSpPr>
          <a:xfrm rot="0">
            <a:off x="844489" y="8907488"/>
            <a:ext cx="969409" cy="986123"/>
            <a:chOff x="0" y="0"/>
            <a:chExt cx="812800" cy="826814"/>
          </a:xfrm>
        </p:grpSpPr>
        <p:sp>
          <p:nvSpPr>
            <p:cNvPr name="Freeform 23" id="23"/>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4" id="24"/>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05</a:t>
              </a:r>
            </a:p>
          </p:txBody>
        </p:sp>
      </p:grpSp>
      <p:grpSp>
        <p:nvGrpSpPr>
          <p:cNvPr name="Group 25" id="25"/>
          <p:cNvGrpSpPr/>
          <p:nvPr/>
        </p:nvGrpSpPr>
        <p:grpSpPr>
          <a:xfrm rot="0">
            <a:off x="844489" y="6207756"/>
            <a:ext cx="969409" cy="986123"/>
            <a:chOff x="0" y="0"/>
            <a:chExt cx="812800" cy="826814"/>
          </a:xfrm>
        </p:grpSpPr>
        <p:sp>
          <p:nvSpPr>
            <p:cNvPr name="Freeform 26" id="26"/>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7" id="27"/>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03</a:t>
              </a:r>
            </a:p>
          </p:txBody>
        </p:sp>
      </p:grpSp>
      <p:grpSp>
        <p:nvGrpSpPr>
          <p:cNvPr name="Group 28" id="28"/>
          <p:cNvGrpSpPr/>
          <p:nvPr/>
        </p:nvGrpSpPr>
        <p:grpSpPr>
          <a:xfrm rot="0">
            <a:off x="5127957" y="4768909"/>
            <a:ext cx="969409" cy="986123"/>
            <a:chOff x="0" y="0"/>
            <a:chExt cx="812800" cy="826814"/>
          </a:xfrm>
        </p:grpSpPr>
        <p:sp>
          <p:nvSpPr>
            <p:cNvPr name="Freeform 29" id="29"/>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30" id="30"/>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07</a:t>
              </a:r>
            </a:p>
          </p:txBody>
        </p:sp>
      </p:grpSp>
      <p:sp>
        <p:nvSpPr>
          <p:cNvPr name="AutoShape 31" id="31"/>
          <p:cNvSpPr/>
          <p:nvPr/>
        </p:nvSpPr>
        <p:spPr>
          <a:xfrm>
            <a:off x="844489" y="2984652"/>
            <a:ext cx="6008511" cy="0"/>
          </a:xfrm>
          <a:prstGeom prst="line">
            <a:avLst/>
          </a:prstGeom>
          <a:ln cap="flat" w="76200">
            <a:solidFill>
              <a:srgbClr val="EAE4D2"/>
            </a:solidFill>
            <a:prstDash val="solid"/>
            <a:headEnd type="none" len="sm" w="sm"/>
            <a:tailEnd type="none" len="sm" w="sm"/>
          </a:ln>
        </p:spPr>
      </p:sp>
      <p:sp>
        <p:nvSpPr>
          <p:cNvPr name="TextBox 32" id="32"/>
          <p:cNvSpPr txBox="true"/>
          <p:nvPr/>
        </p:nvSpPr>
        <p:spPr>
          <a:xfrm rot="0">
            <a:off x="844489" y="826748"/>
            <a:ext cx="7158103" cy="19373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TABLE OF CONTENT</a:t>
            </a:r>
          </a:p>
        </p:txBody>
      </p:sp>
      <p:sp>
        <p:nvSpPr>
          <p:cNvPr name="TextBox 33" id="33"/>
          <p:cNvSpPr txBox="true"/>
          <p:nvPr/>
        </p:nvSpPr>
        <p:spPr>
          <a:xfrm rot="0">
            <a:off x="1998109" y="3670359"/>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Inroduction</a:t>
            </a:r>
          </a:p>
        </p:txBody>
      </p:sp>
      <p:sp>
        <p:nvSpPr>
          <p:cNvPr name="TextBox 34" id="34"/>
          <p:cNvSpPr txBox="true"/>
          <p:nvPr/>
        </p:nvSpPr>
        <p:spPr>
          <a:xfrm rot="0">
            <a:off x="1998109" y="7769587"/>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Features</a:t>
            </a:r>
          </a:p>
        </p:txBody>
      </p:sp>
      <p:sp>
        <p:nvSpPr>
          <p:cNvPr name="TextBox 35" id="35"/>
          <p:cNvSpPr txBox="true"/>
          <p:nvPr/>
        </p:nvSpPr>
        <p:spPr>
          <a:xfrm rot="0">
            <a:off x="1998109" y="5002558"/>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Objective</a:t>
            </a:r>
          </a:p>
        </p:txBody>
      </p:sp>
      <p:sp>
        <p:nvSpPr>
          <p:cNvPr name="TextBox 36" id="36"/>
          <p:cNvSpPr txBox="true"/>
          <p:nvPr/>
        </p:nvSpPr>
        <p:spPr>
          <a:xfrm rot="0">
            <a:off x="1998109" y="9215148"/>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Dataset Description</a:t>
            </a:r>
          </a:p>
        </p:txBody>
      </p:sp>
      <p:sp>
        <p:nvSpPr>
          <p:cNvPr name="TextBox 37" id="37"/>
          <p:cNvSpPr txBox="true"/>
          <p:nvPr/>
        </p:nvSpPr>
        <p:spPr>
          <a:xfrm rot="0">
            <a:off x="1998109" y="6515731"/>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Tech Stack</a:t>
            </a:r>
          </a:p>
        </p:txBody>
      </p:sp>
      <p:sp>
        <p:nvSpPr>
          <p:cNvPr name="TextBox 38" id="38"/>
          <p:cNvSpPr txBox="true"/>
          <p:nvPr/>
        </p:nvSpPr>
        <p:spPr>
          <a:xfrm rot="0">
            <a:off x="6434807" y="5105400"/>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Evaluation Metrics</a:t>
            </a:r>
          </a:p>
        </p:txBody>
      </p:sp>
      <p:sp>
        <p:nvSpPr>
          <p:cNvPr name="TextBox 39" id="39"/>
          <p:cNvSpPr txBox="true"/>
          <p:nvPr/>
        </p:nvSpPr>
        <p:spPr>
          <a:xfrm rot="0">
            <a:off x="6434807" y="6403975"/>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Results</a:t>
            </a:r>
          </a:p>
        </p:txBody>
      </p:sp>
      <p:grpSp>
        <p:nvGrpSpPr>
          <p:cNvPr name="Group 40" id="40"/>
          <p:cNvGrpSpPr/>
          <p:nvPr/>
        </p:nvGrpSpPr>
        <p:grpSpPr>
          <a:xfrm rot="0">
            <a:off x="5127957" y="3439886"/>
            <a:ext cx="969409" cy="986123"/>
            <a:chOff x="0" y="0"/>
            <a:chExt cx="812800" cy="826814"/>
          </a:xfrm>
        </p:grpSpPr>
        <p:sp>
          <p:nvSpPr>
            <p:cNvPr name="Freeform 41" id="41"/>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42" id="42"/>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06</a:t>
              </a:r>
            </a:p>
          </p:txBody>
        </p:sp>
      </p:grpSp>
      <p:grpSp>
        <p:nvGrpSpPr>
          <p:cNvPr name="Group 43" id="43"/>
          <p:cNvGrpSpPr/>
          <p:nvPr/>
        </p:nvGrpSpPr>
        <p:grpSpPr>
          <a:xfrm rot="0">
            <a:off x="5127957" y="6151278"/>
            <a:ext cx="969409" cy="986123"/>
            <a:chOff x="0" y="0"/>
            <a:chExt cx="812800" cy="826814"/>
          </a:xfrm>
        </p:grpSpPr>
        <p:sp>
          <p:nvSpPr>
            <p:cNvPr name="Freeform 44" id="44"/>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45" id="45"/>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08</a:t>
              </a:r>
            </a:p>
          </p:txBody>
        </p:sp>
      </p:grpSp>
      <p:sp>
        <p:nvSpPr>
          <p:cNvPr name="TextBox 46" id="46"/>
          <p:cNvSpPr txBox="true"/>
          <p:nvPr/>
        </p:nvSpPr>
        <p:spPr>
          <a:xfrm rot="0">
            <a:off x="6434807" y="3649071"/>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Model Architecture</a:t>
            </a:r>
          </a:p>
        </p:txBody>
      </p:sp>
      <p:grpSp>
        <p:nvGrpSpPr>
          <p:cNvPr name="Group 47" id="47"/>
          <p:cNvGrpSpPr/>
          <p:nvPr/>
        </p:nvGrpSpPr>
        <p:grpSpPr>
          <a:xfrm rot="0">
            <a:off x="5127957" y="7581325"/>
            <a:ext cx="969409" cy="986123"/>
            <a:chOff x="0" y="0"/>
            <a:chExt cx="812800" cy="826814"/>
          </a:xfrm>
        </p:grpSpPr>
        <p:sp>
          <p:nvSpPr>
            <p:cNvPr name="Freeform 48" id="48"/>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49" id="49"/>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09</a:t>
              </a:r>
            </a:p>
          </p:txBody>
        </p:sp>
      </p:grpSp>
      <p:sp>
        <p:nvSpPr>
          <p:cNvPr name="TextBox 50" id="50"/>
          <p:cNvSpPr txBox="true"/>
          <p:nvPr/>
        </p:nvSpPr>
        <p:spPr>
          <a:xfrm rot="0">
            <a:off x="6434807" y="7769587"/>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Challenges</a:t>
            </a:r>
          </a:p>
        </p:txBody>
      </p:sp>
      <p:grpSp>
        <p:nvGrpSpPr>
          <p:cNvPr name="Group 51" id="51"/>
          <p:cNvGrpSpPr/>
          <p:nvPr/>
        </p:nvGrpSpPr>
        <p:grpSpPr>
          <a:xfrm rot="0">
            <a:off x="5127957" y="8907488"/>
            <a:ext cx="969409" cy="986123"/>
            <a:chOff x="0" y="0"/>
            <a:chExt cx="812800" cy="826814"/>
          </a:xfrm>
        </p:grpSpPr>
        <p:sp>
          <p:nvSpPr>
            <p:cNvPr name="Freeform 52" id="52"/>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53" id="53"/>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7726D"/>
                  </a:solidFill>
                  <a:latin typeface="Inter Bold"/>
                  <a:ea typeface="Inter Bold"/>
                  <a:cs typeface="Inter Bold"/>
                  <a:sym typeface="Inter Bold"/>
                </a:rPr>
                <a:t>10</a:t>
              </a:r>
            </a:p>
          </p:txBody>
        </p:sp>
      </p:grpSp>
      <p:sp>
        <p:nvSpPr>
          <p:cNvPr name="TextBox 54" id="54"/>
          <p:cNvSpPr txBox="true"/>
          <p:nvPr/>
        </p:nvSpPr>
        <p:spPr>
          <a:xfrm rot="0">
            <a:off x="6434807" y="9239612"/>
            <a:ext cx="3614553" cy="412750"/>
          </a:xfrm>
          <a:prstGeom prst="rect">
            <a:avLst/>
          </a:prstGeom>
        </p:spPr>
        <p:txBody>
          <a:bodyPr anchor="t" rtlCol="false" tIns="0" lIns="0" bIns="0" rIns="0">
            <a:spAutoFit/>
          </a:bodyPr>
          <a:lstStyle/>
          <a:p>
            <a:pPr algn="l">
              <a:lnSpc>
                <a:spcPts val="3499"/>
              </a:lnSpc>
            </a:pPr>
            <a:r>
              <a:rPr lang="en-US" sz="2499" b="true">
                <a:solidFill>
                  <a:srgbClr val="000000"/>
                </a:solidFill>
                <a:latin typeface="Inter Medium"/>
                <a:ea typeface="Inter Medium"/>
                <a:cs typeface="Inter Medium"/>
                <a:sym typeface="Inter Medium"/>
              </a:rPr>
              <a:t>Conclusion</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7726D"/>
            </a:solidFill>
          </p:spPr>
        </p:sp>
        <p:sp>
          <p:nvSpPr>
            <p:cNvPr name="TextBox 4" id="4"/>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9091167" y="3525732"/>
            <a:ext cx="4351856"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14871011" y="6031106"/>
            <a:ext cx="5402508" cy="540250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9" id="9"/>
          <p:cNvSpPr txBox="true"/>
          <p:nvPr/>
        </p:nvSpPr>
        <p:spPr>
          <a:xfrm rot="0">
            <a:off x="6484906" y="2544208"/>
            <a:ext cx="11680282" cy="7465596"/>
          </a:xfrm>
          <a:prstGeom prst="rect">
            <a:avLst/>
          </a:prstGeom>
        </p:spPr>
        <p:txBody>
          <a:bodyPr anchor="t" rtlCol="false" tIns="0" lIns="0" bIns="0" rIns="0">
            <a:spAutoFit/>
          </a:bodyPr>
          <a:lstStyle/>
          <a:p>
            <a:pPr algn="just" marL="617036" indent="-308518" lvl="1">
              <a:lnSpc>
                <a:spcPts val="5030"/>
              </a:lnSpc>
              <a:buFont typeface="Arial"/>
              <a:buChar char="•"/>
            </a:pPr>
            <a:r>
              <a:rPr lang="en-US" sz="2857" spc="114">
                <a:solidFill>
                  <a:srgbClr val="000000"/>
                </a:solidFill>
                <a:latin typeface="Open Sans"/>
                <a:ea typeface="Open Sans"/>
                <a:cs typeface="Open Sans"/>
                <a:sym typeface="Open Sans"/>
              </a:rPr>
              <a:t>Image colorization adds color to greyscale images, with applications in restoration, digital media.</a:t>
            </a:r>
          </a:p>
          <a:p>
            <a:pPr algn="just" marL="617036" indent="-308518" lvl="1">
              <a:lnSpc>
                <a:spcPts val="5030"/>
              </a:lnSpc>
              <a:buFont typeface="Arial"/>
              <a:buChar char="•"/>
            </a:pPr>
            <a:r>
              <a:rPr lang="en-US" sz="2857" spc="114">
                <a:solidFill>
                  <a:srgbClr val="000000"/>
                </a:solidFill>
                <a:latin typeface="Open Sans"/>
                <a:ea typeface="Open Sans"/>
                <a:cs typeface="Open Sans"/>
                <a:sym typeface="Open Sans"/>
              </a:rPr>
              <a:t>Traditional methods required manual input, but deep learning enables fully automated, scalable solutions.</a:t>
            </a:r>
          </a:p>
          <a:p>
            <a:pPr algn="just" marL="617036" indent="-308518" lvl="1">
              <a:lnSpc>
                <a:spcPts val="5030"/>
              </a:lnSpc>
              <a:buFont typeface="Arial"/>
              <a:buChar char="•"/>
            </a:pPr>
            <a:r>
              <a:rPr lang="en-US" sz="2857" spc="114">
                <a:solidFill>
                  <a:srgbClr val="000000"/>
                </a:solidFill>
                <a:latin typeface="Open Sans"/>
                <a:ea typeface="Open Sans"/>
                <a:cs typeface="Open Sans"/>
                <a:sym typeface="Open Sans"/>
              </a:rPr>
              <a:t>This study focuses on mountainous and forested landscapes, which are challenging due to subtle color variations, especially in blue and green tones.</a:t>
            </a:r>
          </a:p>
          <a:p>
            <a:pPr algn="just" marL="617036" indent="-308518" lvl="1">
              <a:lnSpc>
                <a:spcPts val="5030"/>
              </a:lnSpc>
              <a:buFont typeface="Arial"/>
              <a:buChar char="•"/>
            </a:pPr>
            <a:r>
              <a:rPr lang="en-US" sz="2857" spc="114">
                <a:solidFill>
                  <a:srgbClr val="000000"/>
                </a:solidFill>
                <a:latin typeface="Open Sans"/>
                <a:ea typeface="Open Sans"/>
                <a:cs typeface="Open Sans"/>
                <a:sym typeface="Open Sans"/>
              </a:rPr>
              <a:t> A lightweight U-Net architecture was used for efficiency, enhanced with dropout and data augmentation for improved performance.</a:t>
            </a:r>
          </a:p>
          <a:p>
            <a:pPr algn="just" marL="0" indent="0" lvl="0">
              <a:lnSpc>
                <a:spcPts val="4497"/>
              </a:lnSpc>
            </a:pPr>
          </a:p>
          <a:p>
            <a:pPr algn="just" marL="0" indent="0" lvl="0">
              <a:lnSpc>
                <a:spcPts val="4497"/>
              </a:lnSpc>
            </a:pPr>
          </a:p>
        </p:txBody>
      </p:sp>
      <p:sp>
        <p:nvSpPr>
          <p:cNvPr name="Freeform 10" id="10"/>
          <p:cNvSpPr/>
          <p:nvPr/>
        </p:nvSpPr>
        <p:spPr>
          <a:xfrm flipH="false" flipV="false" rot="0">
            <a:off x="1152571" y="481993"/>
            <a:ext cx="4003342" cy="4429229"/>
          </a:xfrm>
          <a:custGeom>
            <a:avLst/>
            <a:gdLst/>
            <a:ahLst/>
            <a:cxnLst/>
            <a:rect r="r" b="b" t="t" l="l"/>
            <a:pathLst>
              <a:path h="4429229" w="4003342">
                <a:moveTo>
                  <a:pt x="0" y="0"/>
                </a:moveTo>
                <a:lnTo>
                  <a:pt x="4003341" y="0"/>
                </a:lnTo>
                <a:lnTo>
                  <a:pt x="4003341" y="4429229"/>
                </a:lnTo>
                <a:lnTo>
                  <a:pt x="0" y="4429229"/>
                </a:lnTo>
                <a:lnTo>
                  <a:pt x="0" y="0"/>
                </a:lnTo>
                <a:close/>
              </a:path>
            </a:pathLst>
          </a:custGeom>
          <a:blipFill>
            <a:blip r:embed="rId2"/>
            <a:stretch>
              <a:fillRect l="0" t="0" r="0" b="0"/>
            </a:stretch>
          </a:blipFill>
        </p:spPr>
      </p:sp>
      <p:sp>
        <p:nvSpPr>
          <p:cNvPr name="Freeform 11" id="11"/>
          <p:cNvSpPr/>
          <p:nvPr/>
        </p:nvSpPr>
        <p:spPr>
          <a:xfrm flipH="false" flipV="false" rot="0">
            <a:off x="1152571" y="5368600"/>
            <a:ext cx="4003342" cy="4388757"/>
          </a:xfrm>
          <a:custGeom>
            <a:avLst/>
            <a:gdLst/>
            <a:ahLst/>
            <a:cxnLst/>
            <a:rect r="r" b="b" t="t" l="l"/>
            <a:pathLst>
              <a:path h="4388757" w="4003342">
                <a:moveTo>
                  <a:pt x="0" y="0"/>
                </a:moveTo>
                <a:lnTo>
                  <a:pt x="4003341" y="0"/>
                </a:lnTo>
                <a:lnTo>
                  <a:pt x="4003341" y="4388757"/>
                </a:lnTo>
                <a:lnTo>
                  <a:pt x="0" y="4388757"/>
                </a:lnTo>
                <a:lnTo>
                  <a:pt x="0" y="0"/>
                </a:lnTo>
                <a:close/>
              </a:path>
            </a:pathLst>
          </a:custGeom>
          <a:blipFill>
            <a:blip r:embed="rId3"/>
            <a:stretch>
              <a:fillRect l="0" t="0" r="0" b="0"/>
            </a:stretch>
          </a:blipFill>
        </p:spPr>
      </p:sp>
      <p:sp>
        <p:nvSpPr>
          <p:cNvPr name="TextBox 12" id="12"/>
          <p:cNvSpPr txBox="true"/>
          <p:nvPr/>
        </p:nvSpPr>
        <p:spPr>
          <a:xfrm rot="0">
            <a:off x="8421028" y="1133475"/>
            <a:ext cx="8168199"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INTRODUCTION</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0195" y="0"/>
            <a:ext cx="5017805" cy="10287000"/>
            <a:chOff x="0" y="0"/>
            <a:chExt cx="1321562" cy="2709333"/>
          </a:xfrm>
        </p:grpSpPr>
        <p:sp>
          <p:nvSpPr>
            <p:cNvPr name="Freeform 3" id="3"/>
            <p:cNvSpPr/>
            <p:nvPr/>
          </p:nvSpPr>
          <p:spPr>
            <a:xfrm flipH="false" flipV="false" rot="0">
              <a:off x="0" y="0"/>
              <a:ext cx="1321562" cy="2709333"/>
            </a:xfrm>
            <a:custGeom>
              <a:avLst/>
              <a:gdLst/>
              <a:ahLst/>
              <a:cxnLst/>
              <a:rect r="r" b="b" t="t" l="l"/>
              <a:pathLst>
                <a:path h="2709333" w="1321562">
                  <a:moveTo>
                    <a:pt x="0" y="0"/>
                  </a:moveTo>
                  <a:lnTo>
                    <a:pt x="1321562" y="0"/>
                  </a:lnTo>
                  <a:lnTo>
                    <a:pt x="1321562" y="2709333"/>
                  </a:lnTo>
                  <a:lnTo>
                    <a:pt x="0" y="2709333"/>
                  </a:lnTo>
                  <a:close/>
                </a:path>
              </a:pathLst>
            </a:custGeom>
            <a:solidFill>
              <a:srgbClr val="17726D"/>
            </a:solidFill>
          </p:spPr>
        </p:sp>
        <p:sp>
          <p:nvSpPr>
            <p:cNvPr name="TextBox 4" id="4"/>
            <p:cNvSpPr txBox="true"/>
            <p:nvPr/>
          </p:nvSpPr>
          <p:spPr>
            <a:xfrm>
              <a:off x="0" y="-47625"/>
              <a:ext cx="1321562"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7" id="7"/>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1895342" y="1135661"/>
            <a:ext cx="5363958" cy="8015678"/>
            <a:chOff x="0" y="0"/>
            <a:chExt cx="7151943" cy="10687570"/>
          </a:xfrm>
        </p:grpSpPr>
        <p:pic>
          <p:nvPicPr>
            <p:cNvPr name="Picture 12" id="12"/>
            <p:cNvPicPr>
              <a:picLocks noChangeAspect="true"/>
            </p:cNvPicPr>
            <p:nvPr/>
          </p:nvPicPr>
          <p:blipFill>
            <a:blip r:embed="rId2"/>
            <a:srcRect l="28407" t="0" r="27008" b="0"/>
            <a:stretch>
              <a:fillRect/>
            </a:stretch>
          </p:blipFill>
          <p:spPr>
            <a:xfrm flipH="false" flipV="false">
              <a:off x="0" y="0"/>
              <a:ext cx="7151943" cy="10687570"/>
            </a:xfrm>
            <a:prstGeom prst="rect">
              <a:avLst/>
            </a:prstGeom>
          </p:spPr>
        </p:pic>
      </p:grpSp>
      <p:grpSp>
        <p:nvGrpSpPr>
          <p:cNvPr name="Group 13" id="13"/>
          <p:cNvGrpSpPr/>
          <p:nvPr/>
        </p:nvGrpSpPr>
        <p:grpSpPr>
          <a:xfrm rot="0">
            <a:off x="3268930" y="-1565593"/>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240849" y="1320715"/>
            <a:ext cx="7158103"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OBJECTIVE</a:t>
            </a:r>
          </a:p>
        </p:txBody>
      </p:sp>
      <p:sp>
        <p:nvSpPr>
          <p:cNvPr name="TextBox 17" id="17"/>
          <p:cNvSpPr txBox="true"/>
          <p:nvPr/>
        </p:nvSpPr>
        <p:spPr>
          <a:xfrm rot="0">
            <a:off x="240849" y="3163089"/>
            <a:ext cx="11406883" cy="6674298"/>
          </a:xfrm>
          <a:prstGeom prst="rect">
            <a:avLst/>
          </a:prstGeom>
        </p:spPr>
        <p:txBody>
          <a:bodyPr anchor="t" rtlCol="false" tIns="0" lIns="0" bIns="0" rIns="0">
            <a:spAutoFit/>
          </a:bodyPr>
          <a:lstStyle/>
          <a:p>
            <a:pPr algn="just" marL="669528" indent="-334764" lvl="1">
              <a:lnSpc>
                <a:spcPts val="5457"/>
              </a:lnSpc>
              <a:buFont typeface="Arial"/>
              <a:buChar char="•"/>
            </a:pPr>
            <a:r>
              <a:rPr lang="en-US" sz="3101" spc="124">
                <a:solidFill>
                  <a:srgbClr val="000000"/>
                </a:solidFill>
                <a:latin typeface="Open Sans"/>
                <a:ea typeface="Open Sans"/>
                <a:cs typeface="Open Sans"/>
                <a:sym typeface="Open Sans"/>
              </a:rPr>
              <a:t>Develop an efficient convolutional neural network (CNN) capable of automatically adding realistic color to greyscale landscape images, focusing on mountainous and forested environments.</a:t>
            </a:r>
          </a:p>
          <a:p>
            <a:pPr algn="just" marL="669528" indent="-334764" lvl="1">
              <a:lnSpc>
                <a:spcPts val="5457"/>
              </a:lnSpc>
              <a:buFont typeface="Arial"/>
              <a:buChar char="•"/>
            </a:pPr>
            <a:r>
              <a:rPr lang="en-US" sz="3101" spc="124">
                <a:solidFill>
                  <a:srgbClr val="000000"/>
                </a:solidFill>
                <a:latin typeface="Open Sans"/>
                <a:ea typeface="Open Sans"/>
                <a:cs typeface="Open Sans"/>
                <a:sym typeface="Open Sans"/>
              </a:rPr>
              <a:t>Evaluate the model’s performance using perceptual quality metrics such as SSIM (Structural Similarity Index), MSE (Mean Squared Error) and PSNR (Peak Signal-to-Noise Ratio), which reflect visual similarity and image fidelity.</a:t>
            </a:r>
          </a:p>
          <a:p>
            <a:pPr algn="just" marL="0" indent="0" lvl="0">
              <a:lnSpc>
                <a:spcPts val="4225"/>
              </a:lnSpc>
            </a:pPr>
          </a:p>
        </p:txBody>
      </p:sp>
      <p:grpSp>
        <p:nvGrpSpPr>
          <p:cNvPr name="Group 18" id="18"/>
          <p:cNvGrpSpPr/>
          <p:nvPr/>
        </p:nvGrpSpPr>
        <p:grpSpPr>
          <a:xfrm rot="0">
            <a:off x="10196488" y="1215940"/>
            <a:ext cx="715180" cy="71518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7726D"/>
              </a:solidFill>
              <a:prstDash val="solid"/>
              <a:miter/>
            </a:ln>
          </p:spPr>
        </p:sp>
        <p:sp>
          <p:nvSpPr>
            <p:cNvPr name="TextBox 20" id="2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2945152"/>
            <a:chOff x="0" y="0"/>
            <a:chExt cx="4816593" cy="775678"/>
          </a:xfrm>
        </p:grpSpPr>
        <p:sp>
          <p:nvSpPr>
            <p:cNvPr name="Freeform 3" id="3"/>
            <p:cNvSpPr/>
            <p:nvPr/>
          </p:nvSpPr>
          <p:spPr>
            <a:xfrm flipH="false" flipV="false" rot="0">
              <a:off x="0" y="0"/>
              <a:ext cx="4816592" cy="775678"/>
            </a:xfrm>
            <a:custGeom>
              <a:avLst/>
              <a:gdLst/>
              <a:ahLst/>
              <a:cxnLst/>
              <a:rect r="r" b="b" t="t" l="l"/>
              <a:pathLst>
                <a:path h="775678" w="4816592">
                  <a:moveTo>
                    <a:pt x="0" y="0"/>
                  </a:moveTo>
                  <a:lnTo>
                    <a:pt x="4816592" y="0"/>
                  </a:lnTo>
                  <a:lnTo>
                    <a:pt x="4816592" y="775678"/>
                  </a:lnTo>
                  <a:lnTo>
                    <a:pt x="0" y="775678"/>
                  </a:lnTo>
                  <a:close/>
                </a:path>
              </a:pathLst>
            </a:custGeom>
            <a:solidFill>
              <a:srgbClr val="17726D"/>
            </a:solidFill>
          </p:spPr>
        </p:sp>
        <p:sp>
          <p:nvSpPr>
            <p:cNvPr name="TextBox 4" id="4"/>
            <p:cNvSpPr txBox="true"/>
            <p:nvPr/>
          </p:nvSpPr>
          <p:spPr>
            <a:xfrm>
              <a:off x="0" y="-47625"/>
              <a:ext cx="4816593" cy="823303"/>
            </a:xfrm>
            <a:prstGeom prst="rect">
              <a:avLst/>
            </a:prstGeom>
          </p:spPr>
          <p:txBody>
            <a:bodyPr anchor="ctr" rtlCol="false" tIns="50800" lIns="50800" bIns="50800" rIns="50800"/>
            <a:lstStyle/>
            <a:p>
              <a:pPr algn="ctr">
                <a:lnSpc>
                  <a:spcPts val="2479"/>
                </a:lnSpc>
              </a:pPr>
            </a:p>
          </p:txBody>
        </p:sp>
      </p:grpSp>
      <p:sp>
        <p:nvSpPr>
          <p:cNvPr name="TextBox 5" id="5"/>
          <p:cNvSpPr txBox="true"/>
          <p:nvPr/>
        </p:nvSpPr>
        <p:spPr>
          <a:xfrm rot="0">
            <a:off x="820895" y="4631674"/>
            <a:ext cx="13435978"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DATASET DESCRIPTION</a:t>
            </a:r>
          </a:p>
        </p:txBody>
      </p:sp>
      <p:grpSp>
        <p:nvGrpSpPr>
          <p:cNvPr name="Group 6" id="6"/>
          <p:cNvGrpSpPr/>
          <p:nvPr/>
        </p:nvGrpSpPr>
        <p:grpSpPr>
          <a:xfrm rot="0">
            <a:off x="15745226" y="-1332365"/>
            <a:ext cx="3803190" cy="38031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EAE4D2"/>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849470" y="752128"/>
            <a:ext cx="16589060" cy="3437392"/>
            <a:chOff x="0" y="0"/>
            <a:chExt cx="22118747" cy="4583190"/>
          </a:xfrm>
        </p:grpSpPr>
        <p:pic>
          <p:nvPicPr>
            <p:cNvPr name="Picture 10" id="10"/>
            <p:cNvPicPr>
              <a:picLocks noChangeAspect="true"/>
            </p:cNvPicPr>
            <p:nvPr/>
          </p:nvPicPr>
          <p:blipFill>
            <a:blip r:embed="rId2"/>
            <a:srcRect l="0" t="43919" r="0" b="21034"/>
            <a:stretch>
              <a:fillRect/>
            </a:stretch>
          </p:blipFill>
          <p:spPr>
            <a:xfrm flipH="false" flipV="false">
              <a:off x="0" y="0"/>
              <a:ext cx="22118747" cy="4583190"/>
            </a:xfrm>
            <a:prstGeom prst="rect">
              <a:avLst/>
            </a:prstGeom>
          </p:spPr>
        </p:pic>
      </p:grpSp>
      <p:sp>
        <p:nvSpPr>
          <p:cNvPr name="TextBox 11" id="11"/>
          <p:cNvSpPr txBox="true"/>
          <p:nvPr/>
        </p:nvSpPr>
        <p:spPr>
          <a:xfrm rot="0">
            <a:off x="849470" y="5587878"/>
            <a:ext cx="17257269" cy="4956061"/>
          </a:xfrm>
          <a:prstGeom prst="rect">
            <a:avLst/>
          </a:prstGeom>
        </p:spPr>
        <p:txBody>
          <a:bodyPr anchor="t" rtlCol="false" tIns="0" lIns="0" bIns="0" rIns="0">
            <a:spAutoFit/>
          </a:bodyPr>
          <a:lstStyle/>
          <a:p>
            <a:pPr algn="just">
              <a:lnSpc>
                <a:spcPts val="6581"/>
              </a:lnSpc>
            </a:pPr>
            <a:r>
              <a:rPr lang="en-US" sz="3760">
                <a:solidFill>
                  <a:srgbClr val="000000"/>
                </a:solidFill>
                <a:latin typeface="Open Sans"/>
                <a:ea typeface="Open Sans"/>
                <a:cs typeface="Open Sans"/>
                <a:sym typeface="Open Sans"/>
              </a:rPr>
              <a:t>•Places 365 dataset was reduced to a subset which contains 5000 pictures of mountains and forest each.</a:t>
            </a:r>
          </a:p>
          <a:p>
            <a:pPr algn="just">
              <a:lnSpc>
                <a:spcPts val="6581"/>
              </a:lnSpc>
            </a:pPr>
            <a:r>
              <a:rPr lang="en-US" sz="3760">
                <a:solidFill>
                  <a:srgbClr val="000000"/>
                </a:solidFill>
                <a:latin typeface="Open Sans"/>
                <a:ea typeface="Open Sans"/>
                <a:cs typeface="Open Sans"/>
                <a:sym typeface="Open Sans"/>
              </a:rPr>
              <a:t>•Images are stored in .tar.gz archives and extracted programmatically.</a:t>
            </a:r>
          </a:p>
          <a:p>
            <a:pPr algn="just">
              <a:lnSpc>
                <a:spcPts val="6581"/>
              </a:lnSpc>
            </a:pPr>
            <a:r>
              <a:rPr lang="en-US" sz="3760">
                <a:solidFill>
                  <a:srgbClr val="000000"/>
                </a:solidFill>
                <a:latin typeface="Open Sans"/>
                <a:ea typeface="Open Sans"/>
                <a:cs typeface="Open Sans"/>
                <a:sym typeface="Open Sans"/>
              </a:rPr>
              <a:t>•Each category is loaded, resized, normalized, and used for training the    CNN model.</a:t>
            </a:r>
          </a:p>
          <a:p>
            <a:pPr algn="just" marL="0" indent="0" lvl="0">
              <a:lnSpc>
                <a:spcPts val="7106"/>
              </a:lnSpc>
            </a:pP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457494"/>
            <a:ext cx="18288000" cy="1495425"/>
            <a:chOff x="0" y="0"/>
            <a:chExt cx="4816593" cy="393857"/>
          </a:xfrm>
        </p:grpSpPr>
        <p:sp>
          <p:nvSpPr>
            <p:cNvPr name="Freeform 3" id="3"/>
            <p:cNvSpPr/>
            <p:nvPr/>
          </p:nvSpPr>
          <p:spPr>
            <a:xfrm flipH="false" flipV="false" rot="0">
              <a:off x="0" y="0"/>
              <a:ext cx="4816592" cy="393857"/>
            </a:xfrm>
            <a:custGeom>
              <a:avLst/>
              <a:gdLst/>
              <a:ahLst/>
              <a:cxnLst/>
              <a:rect r="r" b="b" t="t" l="l"/>
              <a:pathLst>
                <a:path h="393857" w="4816592">
                  <a:moveTo>
                    <a:pt x="0" y="0"/>
                  </a:moveTo>
                  <a:lnTo>
                    <a:pt x="4816592" y="0"/>
                  </a:lnTo>
                  <a:lnTo>
                    <a:pt x="4816592" y="393857"/>
                  </a:lnTo>
                  <a:lnTo>
                    <a:pt x="0" y="393857"/>
                  </a:lnTo>
                  <a:close/>
                </a:path>
              </a:pathLst>
            </a:custGeom>
            <a:solidFill>
              <a:srgbClr val="17726D"/>
            </a:solidFill>
          </p:spPr>
        </p:sp>
        <p:sp>
          <p:nvSpPr>
            <p:cNvPr name="TextBox 4" id="4"/>
            <p:cNvSpPr txBox="true"/>
            <p:nvPr/>
          </p:nvSpPr>
          <p:spPr>
            <a:xfrm>
              <a:off x="0" y="-47625"/>
              <a:ext cx="4816593" cy="441482"/>
            </a:xfrm>
            <a:prstGeom prst="rect">
              <a:avLst/>
            </a:prstGeom>
          </p:spPr>
          <p:txBody>
            <a:bodyPr anchor="ctr" rtlCol="false" tIns="50800" lIns="50800" bIns="50800" rIns="50800"/>
            <a:lstStyle/>
            <a:p>
              <a:pPr algn="ctr">
                <a:lnSpc>
                  <a:spcPts val="2479"/>
                </a:lnSpc>
              </a:pPr>
            </a:p>
          </p:txBody>
        </p:sp>
      </p:grpSp>
      <p:sp>
        <p:nvSpPr>
          <p:cNvPr name="TextBox 5" id="5"/>
          <p:cNvSpPr txBox="true"/>
          <p:nvPr/>
        </p:nvSpPr>
        <p:spPr>
          <a:xfrm rot="0">
            <a:off x="839945" y="765151"/>
            <a:ext cx="11344337" cy="984885"/>
          </a:xfrm>
          <a:prstGeom prst="rect">
            <a:avLst/>
          </a:prstGeom>
        </p:spPr>
        <p:txBody>
          <a:bodyPr anchor="t" rtlCol="false" tIns="0" lIns="0" bIns="0" rIns="0">
            <a:spAutoFit/>
          </a:bodyPr>
          <a:lstStyle/>
          <a:p>
            <a:pPr algn="l">
              <a:lnSpc>
                <a:spcPts val="7560"/>
              </a:lnSpc>
            </a:pPr>
            <a:r>
              <a:rPr lang="en-US" sz="7200" b="true">
                <a:solidFill>
                  <a:srgbClr val="FFFFFF"/>
                </a:solidFill>
                <a:latin typeface="Inter Bold"/>
                <a:ea typeface="Inter Bold"/>
                <a:cs typeface="Inter Bold"/>
                <a:sym typeface="Inter Bold"/>
              </a:rPr>
              <a:t>MODEL ARCHITECTURE</a:t>
            </a:r>
          </a:p>
        </p:txBody>
      </p:sp>
      <p:sp>
        <p:nvSpPr>
          <p:cNvPr name="TextBox 6" id="6"/>
          <p:cNvSpPr txBox="true"/>
          <p:nvPr/>
        </p:nvSpPr>
        <p:spPr>
          <a:xfrm rot="0">
            <a:off x="1028700" y="2867718"/>
            <a:ext cx="16002159" cy="5362376"/>
          </a:xfrm>
          <a:prstGeom prst="rect">
            <a:avLst/>
          </a:prstGeom>
        </p:spPr>
        <p:txBody>
          <a:bodyPr anchor="t" rtlCol="false" tIns="0" lIns="0" bIns="0" rIns="0">
            <a:spAutoFit/>
          </a:bodyPr>
          <a:lstStyle/>
          <a:p>
            <a:pPr algn="l">
              <a:lnSpc>
                <a:spcPts val="5857"/>
              </a:lnSpc>
            </a:pPr>
            <a:r>
              <a:rPr lang="en-US" sz="3905">
                <a:solidFill>
                  <a:srgbClr val="000000"/>
                </a:solidFill>
                <a:latin typeface="Open Sans"/>
                <a:ea typeface="Open Sans"/>
                <a:cs typeface="Open Sans"/>
                <a:sym typeface="Open Sans"/>
              </a:rPr>
              <a:t>•The model is a custom Convolutional Neural Network (U-Net).</a:t>
            </a:r>
          </a:p>
          <a:p>
            <a:pPr algn="l">
              <a:lnSpc>
                <a:spcPts val="6457"/>
              </a:lnSpc>
            </a:pPr>
          </a:p>
          <a:p>
            <a:pPr algn="l">
              <a:lnSpc>
                <a:spcPts val="5857"/>
              </a:lnSpc>
            </a:pPr>
            <a:r>
              <a:rPr lang="en-US" sz="3905">
                <a:solidFill>
                  <a:srgbClr val="000000"/>
                </a:solidFill>
                <a:latin typeface="Open Sans"/>
                <a:ea typeface="Open Sans"/>
                <a:cs typeface="Open Sans"/>
                <a:sym typeface="Open Sans"/>
              </a:rPr>
              <a:t>•Includes multiple Conv2D, UpSampling2D, and Batch Normalization layers.</a:t>
            </a:r>
          </a:p>
          <a:p>
            <a:pPr algn="l">
              <a:lnSpc>
                <a:spcPts val="5857"/>
              </a:lnSpc>
            </a:pPr>
          </a:p>
          <a:p>
            <a:pPr algn="l">
              <a:lnSpc>
                <a:spcPts val="5857"/>
              </a:lnSpc>
            </a:pPr>
            <a:r>
              <a:rPr lang="en-US" sz="3905">
                <a:solidFill>
                  <a:srgbClr val="000000"/>
                </a:solidFill>
                <a:latin typeface="Open Sans"/>
                <a:ea typeface="Open Sans"/>
                <a:cs typeface="Open Sans"/>
                <a:sym typeface="Open Sans"/>
              </a:rPr>
              <a:t>•Uses Mean Squared Error loss and Adam optimizer.</a:t>
            </a:r>
          </a:p>
          <a:p>
            <a:pPr algn="l" marL="0" indent="0" lvl="0">
              <a:lnSpc>
                <a:spcPts val="6907"/>
              </a:lnSpc>
            </a:pPr>
          </a:p>
        </p:txBody>
      </p:sp>
      <p:grpSp>
        <p:nvGrpSpPr>
          <p:cNvPr name="Group 7" id="7"/>
          <p:cNvGrpSpPr/>
          <p:nvPr/>
        </p:nvGrpSpPr>
        <p:grpSpPr>
          <a:xfrm rot="0">
            <a:off x="15357705" y="7637029"/>
            <a:ext cx="4136867" cy="413686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3834" y="0"/>
            <a:ext cx="5014166" cy="10287000"/>
            <a:chOff x="0" y="0"/>
            <a:chExt cx="1320603" cy="2709333"/>
          </a:xfrm>
        </p:grpSpPr>
        <p:sp>
          <p:nvSpPr>
            <p:cNvPr name="Freeform 3" id="3"/>
            <p:cNvSpPr/>
            <p:nvPr/>
          </p:nvSpPr>
          <p:spPr>
            <a:xfrm flipH="false" flipV="false" rot="0">
              <a:off x="0" y="0"/>
              <a:ext cx="1320603" cy="2709333"/>
            </a:xfrm>
            <a:custGeom>
              <a:avLst/>
              <a:gdLst/>
              <a:ahLst/>
              <a:cxnLst/>
              <a:rect r="r" b="b" t="t" l="l"/>
              <a:pathLst>
                <a:path h="2709333" w="1320603">
                  <a:moveTo>
                    <a:pt x="0" y="0"/>
                  </a:moveTo>
                  <a:lnTo>
                    <a:pt x="1320603" y="0"/>
                  </a:lnTo>
                  <a:lnTo>
                    <a:pt x="1320603" y="2709333"/>
                  </a:lnTo>
                  <a:lnTo>
                    <a:pt x="0" y="2709333"/>
                  </a:lnTo>
                  <a:close/>
                </a:path>
              </a:pathLst>
            </a:custGeom>
            <a:solidFill>
              <a:srgbClr val="F6F6F6"/>
            </a:solidFill>
          </p:spPr>
        </p:sp>
        <p:sp>
          <p:nvSpPr>
            <p:cNvPr name="TextBox 4" id="4"/>
            <p:cNvSpPr txBox="true"/>
            <p:nvPr/>
          </p:nvSpPr>
          <p:spPr>
            <a:xfrm>
              <a:off x="0" y="-47625"/>
              <a:ext cx="1320603"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9144000" y="457494"/>
            <a:ext cx="9144000" cy="1495425"/>
            <a:chOff x="0" y="0"/>
            <a:chExt cx="2408296" cy="393857"/>
          </a:xfrm>
        </p:grpSpPr>
        <p:sp>
          <p:nvSpPr>
            <p:cNvPr name="Freeform 6" id="6"/>
            <p:cNvSpPr/>
            <p:nvPr/>
          </p:nvSpPr>
          <p:spPr>
            <a:xfrm flipH="false" flipV="false" rot="0">
              <a:off x="0" y="0"/>
              <a:ext cx="2408296" cy="393857"/>
            </a:xfrm>
            <a:custGeom>
              <a:avLst/>
              <a:gdLst/>
              <a:ahLst/>
              <a:cxnLst/>
              <a:rect r="r" b="b" t="t" l="l"/>
              <a:pathLst>
                <a:path h="393857" w="2408296">
                  <a:moveTo>
                    <a:pt x="0" y="0"/>
                  </a:moveTo>
                  <a:lnTo>
                    <a:pt x="2408296" y="0"/>
                  </a:lnTo>
                  <a:lnTo>
                    <a:pt x="2408296" y="393857"/>
                  </a:lnTo>
                  <a:lnTo>
                    <a:pt x="0" y="393857"/>
                  </a:lnTo>
                  <a:close/>
                </a:path>
              </a:pathLst>
            </a:custGeom>
            <a:solidFill>
              <a:srgbClr val="17726D"/>
            </a:solidFill>
          </p:spPr>
        </p:sp>
        <p:sp>
          <p:nvSpPr>
            <p:cNvPr name="TextBox 7" id="7"/>
            <p:cNvSpPr txBox="true"/>
            <p:nvPr/>
          </p:nvSpPr>
          <p:spPr>
            <a:xfrm>
              <a:off x="0" y="-47625"/>
              <a:ext cx="2408296" cy="441482"/>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2292839" y="3340629"/>
            <a:ext cx="5145691" cy="2876228"/>
            <a:chOff x="0" y="0"/>
            <a:chExt cx="6860922" cy="3834970"/>
          </a:xfrm>
        </p:grpSpPr>
        <p:pic>
          <p:nvPicPr>
            <p:cNvPr name="Picture 9" id="9"/>
            <p:cNvPicPr>
              <a:picLocks noChangeAspect="true"/>
            </p:cNvPicPr>
            <p:nvPr/>
          </p:nvPicPr>
          <p:blipFill>
            <a:blip r:embed="rId2"/>
            <a:srcRect l="0" t="18631" r="0" b="18631"/>
            <a:stretch>
              <a:fillRect/>
            </a:stretch>
          </p:blipFill>
          <p:spPr>
            <a:xfrm flipH="false" flipV="false">
              <a:off x="0" y="0"/>
              <a:ext cx="6860922" cy="3834970"/>
            </a:xfrm>
            <a:prstGeom prst="rect">
              <a:avLst/>
            </a:prstGeom>
          </p:spPr>
        </p:pic>
      </p:grpSp>
      <p:grpSp>
        <p:nvGrpSpPr>
          <p:cNvPr name="Group 10" id="10"/>
          <p:cNvGrpSpPr/>
          <p:nvPr/>
        </p:nvGrpSpPr>
        <p:grpSpPr>
          <a:xfrm rot="0">
            <a:off x="6356214" y="3340629"/>
            <a:ext cx="5145691" cy="2876228"/>
            <a:chOff x="0" y="0"/>
            <a:chExt cx="6860922" cy="3834970"/>
          </a:xfrm>
        </p:grpSpPr>
        <p:pic>
          <p:nvPicPr>
            <p:cNvPr name="Picture 11" id="11"/>
            <p:cNvPicPr>
              <a:picLocks noChangeAspect="true"/>
            </p:cNvPicPr>
            <p:nvPr/>
          </p:nvPicPr>
          <p:blipFill>
            <a:blip r:embed="rId3"/>
            <a:srcRect l="2705" t="0" r="2705" b="0"/>
            <a:stretch>
              <a:fillRect/>
            </a:stretch>
          </p:blipFill>
          <p:spPr>
            <a:xfrm flipH="false" flipV="false">
              <a:off x="0" y="0"/>
              <a:ext cx="6860922" cy="3834970"/>
            </a:xfrm>
            <a:prstGeom prst="rect">
              <a:avLst/>
            </a:prstGeom>
          </p:spPr>
        </p:pic>
      </p:grpSp>
      <p:grpSp>
        <p:nvGrpSpPr>
          <p:cNvPr name="Group 12" id="12"/>
          <p:cNvGrpSpPr/>
          <p:nvPr/>
        </p:nvGrpSpPr>
        <p:grpSpPr>
          <a:xfrm rot="0">
            <a:off x="849470" y="3340629"/>
            <a:ext cx="5145691" cy="2876228"/>
            <a:chOff x="0" y="0"/>
            <a:chExt cx="6860922" cy="3834970"/>
          </a:xfrm>
        </p:grpSpPr>
        <p:pic>
          <p:nvPicPr>
            <p:cNvPr name="Picture 13" id="13"/>
            <p:cNvPicPr>
              <a:picLocks noChangeAspect="true"/>
            </p:cNvPicPr>
            <p:nvPr/>
          </p:nvPicPr>
          <p:blipFill>
            <a:blip r:embed="rId4"/>
            <a:srcRect l="0" t="7304" r="0" b="7304"/>
            <a:stretch>
              <a:fillRect/>
            </a:stretch>
          </p:blipFill>
          <p:spPr>
            <a:xfrm flipH="false" flipV="false">
              <a:off x="0" y="0"/>
              <a:ext cx="6860922" cy="3834970"/>
            </a:xfrm>
            <a:prstGeom prst="rect">
              <a:avLst/>
            </a:prstGeom>
          </p:spPr>
        </p:pic>
      </p:grpSp>
      <p:grpSp>
        <p:nvGrpSpPr>
          <p:cNvPr name="Group 14" id="14"/>
          <p:cNvGrpSpPr/>
          <p:nvPr/>
        </p:nvGrpSpPr>
        <p:grpSpPr>
          <a:xfrm rot="0">
            <a:off x="-1061650" y="8036778"/>
            <a:ext cx="3803190" cy="380319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7" id="17"/>
          <p:cNvSpPr txBox="true"/>
          <p:nvPr/>
        </p:nvSpPr>
        <p:spPr>
          <a:xfrm rot="0">
            <a:off x="839945" y="562269"/>
            <a:ext cx="8147912"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TECH STACK</a:t>
            </a:r>
          </a:p>
        </p:txBody>
      </p:sp>
      <p:sp>
        <p:nvSpPr>
          <p:cNvPr name="TextBox 18" id="18"/>
          <p:cNvSpPr txBox="true"/>
          <p:nvPr/>
        </p:nvSpPr>
        <p:spPr>
          <a:xfrm rot="0">
            <a:off x="849470" y="1556679"/>
            <a:ext cx="8138387" cy="396240"/>
          </a:xfrm>
          <a:prstGeom prst="rect">
            <a:avLst/>
          </a:prstGeom>
        </p:spPr>
        <p:txBody>
          <a:bodyPr anchor="t" rtlCol="false" tIns="0" lIns="0" bIns="0" rIns="0">
            <a:spAutoFit/>
          </a:bodyPr>
          <a:lstStyle/>
          <a:p>
            <a:pPr algn="l" marL="0" indent="0" lvl="0">
              <a:lnSpc>
                <a:spcPts val="3359"/>
              </a:lnSpc>
            </a:pPr>
            <a:r>
              <a:rPr lang="en-US" b="true" sz="2400" spc="177">
                <a:solidFill>
                  <a:srgbClr val="000000"/>
                </a:solidFill>
                <a:latin typeface="Open Sans Bold"/>
                <a:ea typeface="Open Sans Bold"/>
                <a:cs typeface="Open Sans Bold"/>
                <a:sym typeface="Open Sans Bold"/>
              </a:rPr>
              <a:t>TECHNOLOGIES USED </a:t>
            </a:r>
          </a:p>
        </p:txBody>
      </p:sp>
      <p:sp>
        <p:nvSpPr>
          <p:cNvPr name="TextBox 19" id="19"/>
          <p:cNvSpPr txBox="true"/>
          <p:nvPr/>
        </p:nvSpPr>
        <p:spPr>
          <a:xfrm rot="0">
            <a:off x="839945" y="6508252"/>
            <a:ext cx="5169234" cy="1020259"/>
          </a:xfrm>
          <a:prstGeom prst="rect">
            <a:avLst/>
          </a:prstGeom>
        </p:spPr>
        <p:txBody>
          <a:bodyPr anchor="t" rtlCol="false" tIns="0" lIns="0" bIns="0" rIns="0">
            <a:spAutoFit/>
          </a:bodyPr>
          <a:lstStyle/>
          <a:p>
            <a:pPr algn="l">
              <a:lnSpc>
                <a:spcPts val="4490"/>
              </a:lnSpc>
            </a:pPr>
            <a:r>
              <a:rPr lang="en-US" sz="3207" b="true">
                <a:solidFill>
                  <a:srgbClr val="17726D"/>
                </a:solidFill>
                <a:latin typeface="Inter Bold"/>
                <a:ea typeface="Inter Bold"/>
                <a:cs typeface="Inter Bold"/>
                <a:sym typeface="Inter Bold"/>
              </a:rPr>
              <a:t>Python, NumPy, OpenCV</a:t>
            </a:r>
          </a:p>
          <a:p>
            <a:pPr algn="l">
              <a:lnSpc>
                <a:spcPts val="3790"/>
              </a:lnSpc>
            </a:pPr>
          </a:p>
        </p:txBody>
      </p:sp>
      <p:sp>
        <p:nvSpPr>
          <p:cNvPr name="TextBox 20" id="20"/>
          <p:cNvSpPr txBox="true"/>
          <p:nvPr/>
        </p:nvSpPr>
        <p:spPr>
          <a:xfrm rot="0">
            <a:off x="6571154" y="6508252"/>
            <a:ext cx="5155216" cy="537591"/>
          </a:xfrm>
          <a:prstGeom prst="rect">
            <a:avLst/>
          </a:prstGeom>
        </p:spPr>
        <p:txBody>
          <a:bodyPr anchor="t" rtlCol="false" tIns="0" lIns="0" bIns="0" rIns="0">
            <a:spAutoFit/>
          </a:bodyPr>
          <a:lstStyle/>
          <a:p>
            <a:pPr algn="l">
              <a:lnSpc>
                <a:spcPts val="4493"/>
              </a:lnSpc>
            </a:pPr>
            <a:r>
              <a:rPr lang="en-US" sz="3209" b="true">
                <a:solidFill>
                  <a:srgbClr val="17726D"/>
                </a:solidFill>
                <a:latin typeface="Inter Bold"/>
                <a:ea typeface="Inter Bold"/>
                <a:cs typeface="Inter Bold"/>
                <a:sym typeface="Inter Bold"/>
              </a:rPr>
              <a:t>Tensorflow(Keras)</a:t>
            </a:r>
          </a:p>
        </p:txBody>
      </p:sp>
      <p:sp>
        <p:nvSpPr>
          <p:cNvPr name="TextBox 21" id="21"/>
          <p:cNvSpPr txBox="true"/>
          <p:nvPr/>
        </p:nvSpPr>
        <p:spPr>
          <a:xfrm rot="0">
            <a:off x="12292839" y="6508252"/>
            <a:ext cx="5155216" cy="537591"/>
          </a:xfrm>
          <a:prstGeom prst="rect">
            <a:avLst/>
          </a:prstGeom>
        </p:spPr>
        <p:txBody>
          <a:bodyPr anchor="t" rtlCol="false" tIns="0" lIns="0" bIns="0" rIns="0">
            <a:spAutoFit/>
          </a:bodyPr>
          <a:lstStyle/>
          <a:p>
            <a:pPr algn="l">
              <a:lnSpc>
                <a:spcPts val="4493"/>
              </a:lnSpc>
            </a:pPr>
            <a:r>
              <a:rPr lang="en-US" sz="3209" b="true">
                <a:solidFill>
                  <a:srgbClr val="17726D"/>
                </a:solidFill>
                <a:latin typeface="Inter Bold"/>
                <a:ea typeface="Inter Bold"/>
                <a:cs typeface="Inter Bold"/>
                <a:sym typeface="Inter Bold"/>
              </a:rPr>
              <a:t>Streamlit</a:t>
            </a:r>
          </a:p>
        </p:txBody>
      </p:sp>
      <p:sp>
        <p:nvSpPr>
          <p:cNvPr name="TextBox 22" id="22"/>
          <p:cNvSpPr txBox="true"/>
          <p:nvPr/>
        </p:nvSpPr>
        <p:spPr>
          <a:xfrm rot="0">
            <a:off x="839945" y="7104454"/>
            <a:ext cx="4930750" cy="2070735"/>
          </a:xfrm>
          <a:prstGeom prst="rect">
            <a:avLst/>
          </a:prstGeom>
        </p:spPr>
        <p:txBody>
          <a:bodyPr anchor="t" rtlCol="false" tIns="0" lIns="0" bIns="0" rIns="0">
            <a:spAutoFit/>
          </a:bodyPr>
          <a:lstStyle/>
          <a:p>
            <a:pPr algn="l" marL="0" indent="0" lvl="0">
              <a:lnSpc>
                <a:spcPts val="4184"/>
              </a:lnSpc>
            </a:pPr>
            <a:r>
              <a:rPr lang="en-US" sz="2699">
                <a:solidFill>
                  <a:srgbClr val="000000"/>
                </a:solidFill>
                <a:latin typeface="Open Sans"/>
                <a:ea typeface="Open Sans"/>
                <a:cs typeface="Open Sans"/>
                <a:sym typeface="Open Sans"/>
              </a:rPr>
              <a:t>Enable  manipulation, array operations, and integration with deep learning models for colorization tasks.</a:t>
            </a:r>
          </a:p>
        </p:txBody>
      </p:sp>
      <p:sp>
        <p:nvSpPr>
          <p:cNvPr name="TextBox 23" id="23"/>
          <p:cNvSpPr txBox="true"/>
          <p:nvPr/>
        </p:nvSpPr>
        <p:spPr>
          <a:xfrm rot="0">
            <a:off x="6571154" y="7104454"/>
            <a:ext cx="4930750" cy="1546860"/>
          </a:xfrm>
          <a:prstGeom prst="rect">
            <a:avLst/>
          </a:prstGeom>
        </p:spPr>
        <p:txBody>
          <a:bodyPr anchor="t" rtlCol="false" tIns="0" lIns="0" bIns="0" rIns="0">
            <a:spAutoFit/>
          </a:bodyPr>
          <a:lstStyle/>
          <a:p>
            <a:pPr algn="l" marL="0" indent="0" lvl="0">
              <a:lnSpc>
                <a:spcPts val="4184"/>
              </a:lnSpc>
            </a:pPr>
            <a:r>
              <a:rPr lang="en-US" sz="2699">
                <a:solidFill>
                  <a:srgbClr val="000000"/>
                </a:solidFill>
                <a:latin typeface="Open Sans"/>
                <a:ea typeface="Open Sans"/>
                <a:cs typeface="Open Sans"/>
                <a:sym typeface="Open Sans"/>
              </a:rPr>
              <a:t>Used for building, training, and evaluating the deep learning model efficiently.</a:t>
            </a:r>
          </a:p>
        </p:txBody>
      </p:sp>
      <p:sp>
        <p:nvSpPr>
          <p:cNvPr name="TextBox 24" id="24"/>
          <p:cNvSpPr txBox="true"/>
          <p:nvPr/>
        </p:nvSpPr>
        <p:spPr>
          <a:xfrm rot="0">
            <a:off x="12292839" y="7104454"/>
            <a:ext cx="4930750" cy="1546860"/>
          </a:xfrm>
          <a:prstGeom prst="rect">
            <a:avLst/>
          </a:prstGeom>
        </p:spPr>
        <p:txBody>
          <a:bodyPr anchor="t" rtlCol="false" tIns="0" lIns="0" bIns="0" rIns="0">
            <a:spAutoFit/>
          </a:bodyPr>
          <a:lstStyle/>
          <a:p>
            <a:pPr algn="l" marL="0" indent="0" lvl="0">
              <a:lnSpc>
                <a:spcPts val="4184"/>
              </a:lnSpc>
            </a:pPr>
            <a:r>
              <a:rPr lang="en-US" sz="2699">
                <a:solidFill>
                  <a:srgbClr val="000000"/>
                </a:solidFill>
                <a:latin typeface="Open Sans"/>
                <a:ea typeface="Open Sans"/>
                <a:cs typeface="Open Sans"/>
                <a:sym typeface="Open Sans"/>
              </a:rPr>
              <a:t>For building an interactive web app to visualize and deploy the model.</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757868"/>
            <a:ext cx="18288000" cy="4529132"/>
            <a:chOff x="0" y="0"/>
            <a:chExt cx="4816593" cy="1192858"/>
          </a:xfrm>
        </p:grpSpPr>
        <p:sp>
          <p:nvSpPr>
            <p:cNvPr name="Freeform 3" id="3"/>
            <p:cNvSpPr/>
            <p:nvPr/>
          </p:nvSpPr>
          <p:spPr>
            <a:xfrm flipH="false" flipV="false" rot="0">
              <a:off x="0" y="0"/>
              <a:ext cx="4816592" cy="1192858"/>
            </a:xfrm>
            <a:custGeom>
              <a:avLst/>
              <a:gdLst/>
              <a:ahLst/>
              <a:cxnLst/>
              <a:rect r="r" b="b" t="t" l="l"/>
              <a:pathLst>
                <a:path h="1192858" w="4816592">
                  <a:moveTo>
                    <a:pt x="0" y="0"/>
                  </a:moveTo>
                  <a:lnTo>
                    <a:pt x="4816592" y="0"/>
                  </a:lnTo>
                  <a:lnTo>
                    <a:pt x="4816592" y="1192858"/>
                  </a:lnTo>
                  <a:lnTo>
                    <a:pt x="0" y="1192858"/>
                  </a:lnTo>
                  <a:close/>
                </a:path>
              </a:pathLst>
            </a:custGeom>
            <a:solidFill>
              <a:srgbClr val="17726D"/>
            </a:solidFill>
          </p:spPr>
        </p:sp>
        <p:sp>
          <p:nvSpPr>
            <p:cNvPr name="TextBox 4" id="4"/>
            <p:cNvSpPr txBox="true"/>
            <p:nvPr/>
          </p:nvSpPr>
          <p:spPr>
            <a:xfrm>
              <a:off x="0" y="-47625"/>
              <a:ext cx="4816593" cy="1240483"/>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28700" y="315141"/>
            <a:ext cx="5925122" cy="9258300"/>
            <a:chOff x="0" y="0"/>
            <a:chExt cx="7900163" cy="12344400"/>
          </a:xfrm>
        </p:grpSpPr>
        <p:pic>
          <p:nvPicPr>
            <p:cNvPr name="Picture 6" id="6"/>
            <p:cNvPicPr>
              <a:picLocks noChangeAspect="true"/>
            </p:cNvPicPr>
            <p:nvPr/>
          </p:nvPicPr>
          <p:blipFill>
            <a:blip r:embed="rId2"/>
            <a:srcRect l="1971" t="0" r="1971" b="0"/>
            <a:stretch>
              <a:fillRect/>
            </a:stretch>
          </p:blipFill>
          <p:spPr>
            <a:xfrm flipH="false" flipV="false">
              <a:off x="0" y="0"/>
              <a:ext cx="7900163" cy="12344400"/>
            </a:xfrm>
            <a:prstGeom prst="rect">
              <a:avLst/>
            </a:prstGeom>
          </p:spPr>
        </p:pic>
      </p:grpSp>
      <p:grpSp>
        <p:nvGrpSpPr>
          <p:cNvPr name="Group 7" id="7"/>
          <p:cNvGrpSpPr/>
          <p:nvPr/>
        </p:nvGrpSpPr>
        <p:grpSpPr>
          <a:xfrm rot="0">
            <a:off x="15853048" y="-912528"/>
            <a:ext cx="3803190" cy="380319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0" id="10"/>
          <p:cNvSpPr txBox="true"/>
          <p:nvPr/>
        </p:nvSpPr>
        <p:spPr>
          <a:xfrm rot="0">
            <a:off x="7217277" y="958509"/>
            <a:ext cx="9552743"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FEATURES</a:t>
            </a:r>
          </a:p>
        </p:txBody>
      </p:sp>
      <p:sp>
        <p:nvSpPr>
          <p:cNvPr name="TextBox 11" id="11"/>
          <p:cNvSpPr txBox="true"/>
          <p:nvPr/>
        </p:nvSpPr>
        <p:spPr>
          <a:xfrm rot="0">
            <a:off x="7217277" y="2695469"/>
            <a:ext cx="10537367" cy="5943822"/>
          </a:xfrm>
          <a:prstGeom prst="rect">
            <a:avLst/>
          </a:prstGeom>
        </p:spPr>
        <p:txBody>
          <a:bodyPr anchor="t" rtlCol="false" tIns="0" lIns="0" bIns="0" rIns="0">
            <a:spAutoFit/>
          </a:bodyPr>
          <a:lstStyle/>
          <a:p>
            <a:pPr algn="l">
              <a:lnSpc>
                <a:spcPts val="5975"/>
              </a:lnSpc>
            </a:pPr>
            <a:r>
              <a:rPr lang="en-US" sz="3395" spc="135">
                <a:solidFill>
                  <a:srgbClr val="000000"/>
                </a:solidFill>
                <a:latin typeface="Open Sans"/>
                <a:ea typeface="Open Sans"/>
                <a:cs typeface="Open Sans"/>
                <a:sym typeface="Open Sans"/>
              </a:rPr>
              <a:t>•Automatic dataset extraction from compressed tar.gz files.</a:t>
            </a:r>
          </a:p>
          <a:p>
            <a:pPr algn="l">
              <a:lnSpc>
                <a:spcPts val="5975"/>
              </a:lnSpc>
            </a:pPr>
            <a:r>
              <a:rPr lang="en-US" sz="3395" spc="135">
                <a:solidFill>
                  <a:srgbClr val="000000"/>
                </a:solidFill>
                <a:latin typeface="Open Sans"/>
                <a:ea typeface="Open Sans"/>
                <a:cs typeface="Open Sans"/>
                <a:sym typeface="Open Sans"/>
              </a:rPr>
              <a:t>•Custom CNN, lightweight U-Net architecture for image colorization.</a:t>
            </a:r>
          </a:p>
          <a:p>
            <a:pPr algn="l">
              <a:lnSpc>
                <a:spcPts val="5975"/>
              </a:lnSpc>
            </a:pPr>
            <a:r>
              <a:rPr lang="en-US" sz="3395" spc="135">
                <a:solidFill>
                  <a:srgbClr val="FFFFFF"/>
                </a:solidFill>
                <a:latin typeface="Open Sans"/>
                <a:ea typeface="Open Sans"/>
                <a:cs typeface="Open Sans"/>
                <a:sym typeface="Open Sans"/>
              </a:rPr>
              <a:t>•Use of SSIM and PSNR as evaluation metrics.</a:t>
            </a:r>
          </a:p>
          <a:p>
            <a:pPr algn="l">
              <a:lnSpc>
                <a:spcPts val="5975"/>
              </a:lnSpc>
            </a:pPr>
            <a:r>
              <a:rPr lang="en-US" sz="3395" spc="135">
                <a:solidFill>
                  <a:srgbClr val="FFFFFF"/>
                </a:solidFill>
                <a:latin typeface="Open Sans"/>
                <a:ea typeface="Open Sans"/>
                <a:cs typeface="Open Sans"/>
                <a:sym typeface="Open Sans"/>
              </a:rPr>
              <a:t>•Visualization of model output vs original color image.</a:t>
            </a:r>
          </a:p>
          <a:p>
            <a:pPr algn="l" marL="0" indent="0" lvl="0">
              <a:lnSpc>
                <a:spcPts val="5799"/>
              </a:lnSpc>
            </a:pPr>
          </a:p>
        </p:txBody>
      </p:sp>
      <p:grpSp>
        <p:nvGrpSpPr>
          <p:cNvPr name="Group 12" id="12"/>
          <p:cNvGrpSpPr/>
          <p:nvPr/>
        </p:nvGrpSpPr>
        <p:grpSpPr>
          <a:xfrm rot="0">
            <a:off x="0" y="9258300"/>
            <a:ext cx="1028700" cy="1028700"/>
            <a:chOff x="0" y="0"/>
            <a:chExt cx="270933" cy="270933"/>
          </a:xfrm>
        </p:grpSpPr>
        <p:sp>
          <p:nvSpPr>
            <p:cNvPr name="Freeform 13" id="13"/>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solidFill>
              <a:srgbClr val="EAE4D2"/>
            </a:solidFill>
          </p:spPr>
        </p:sp>
        <p:sp>
          <p:nvSpPr>
            <p:cNvPr name="TextBox 14" id="14"/>
            <p:cNvSpPr txBox="true"/>
            <p:nvPr/>
          </p:nvSpPr>
          <p:spPr>
            <a:xfrm>
              <a:off x="0" y="-47625"/>
              <a:ext cx="270933" cy="318558"/>
            </a:xfrm>
            <a:prstGeom prst="rect">
              <a:avLst/>
            </a:prstGeom>
          </p:spPr>
          <p:txBody>
            <a:bodyPr anchor="ctr" rtlCol="false" tIns="50800" lIns="50800" bIns="50800" rIns="50800"/>
            <a:lstStyle/>
            <a:p>
              <a:pPr algn="ctr">
                <a:lnSpc>
                  <a:spcPts val="2479"/>
                </a:lnSpc>
              </a:pPr>
            </a:p>
          </p:txBody>
        </p:sp>
      </p:gr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0195" y="0"/>
            <a:ext cx="5017805" cy="10287000"/>
            <a:chOff x="0" y="0"/>
            <a:chExt cx="1321562" cy="2709333"/>
          </a:xfrm>
        </p:grpSpPr>
        <p:sp>
          <p:nvSpPr>
            <p:cNvPr name="Freeform 3" id="3"/>
            <p:cNvSpPr/>
            <p:nvPr/>
          </p:nvSpPr>
          <p:spPr>
            <a:xfrm flipH="false" flipV="false" rot="0">
              <a:off x="0" y="0"/>
              <a:ext cx="1321562" cy="2709333"/>
            </a:xfrm>
            <a:custGeom>
              <a:avLst/>
              <a:gdLst/>
              <a:ahLst/>
              <a:cxnLst/>
              <a:rect r="r" b="b" t="t" l="l"/>
              <a:pathLst>
                <a:path h="2709333" w="1321562">
                  <a:moveTo>
                    <a:pt x="0" y="0"/>
                  </a:moveTo>
                  <a:lnTo>
                    <a:pt x="1321562" y="0"/>
                  </a:lnTo>
                  <a:lnTo>
                    <a:pt x="1321562" y="2709333"/>
                  </a:lnTo>
                  <a:lnTo>
                    <a:pt x="0" y="2709333"/>
                  </a:lnTo>
                  <a:close/>
                </a:path>
              </a:pathLst>
            </a:custGeom>
            <a:solidFill>
              <a:srgbClr val="17726D"/>
            </a:solidFill>
          </p:spPr>
        </p:sp>
        <p:sp>
          <p:nvSpPr>
            <p:cNvPr name="TextBox 4" id="4"/>
            <p:cNvSpPr txBox="true"/>
            <p:nvPr/>
          </p:nvSpPr>
          <p:spPr>
            <a:xfrm>
              <a:off x="0" y="-47625"/>
              <a:ext cx="1321562"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7" id="7"/>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2570644" y="1028700"/>
            <a:ext cx="5363958" cy="8015678"/>
            <a:chOff x="0" y="0"/>
            <a:chExt cx="7151943" cy="10687570"/>
          </a:xfrm>
        </p:grpSpPr>
        <p:pic>
          <p:nvPicPr>
            <p:cNvPr name="Picture 12" id="12"/>
            <p:cNvPicPr>
              <a:picLocks noChangeAspect="true"/>
            </p:cNvPicPr>
            <p:nvPr/>
          </p:nvPicPr>
          <p:blipFill>
            <a:blip r:embed="rId2"/>
            <a:srcRect l="28407" t="0" r="27008" b="0"/>
            <a:stretch>
              <a:fillRect/>
            </a:stretch>
          </p:blipFill>
          <p:spPr>
            <a:xfrm flipH="false" flipV="false">
              <a:off x="0" y="0"/>
              <a:ext cx="7151943" cy="10687570"/>
            </a:xfrm>
            <a:prstGeom prst="rect">
              <a:avLst/>
            </a:prstGeom>
          </p:spPr>
        </p:pic>
      </p:grpSp>
      <p:grpSp>
        <p:nvGrpSpPr>
          <p:cNvPr name="Group 13" id="13"/>
          <p:cNvGrpSpPr/>
          <p:nvPr/>
        </p:nvGrpSpPr>
        <p:grpSpPr>
          <a:xfrm rot="0">
            <a:off x="3268930" y="-1565593"/>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240849" y="1320715"/>
            <a:ext cx="10625794" cy="984885"/>
          </a:xfrm>
          <a:prstGeom prst="rect">
            <a:avLst/>
          </a:prstGeom>
        </p:spPr>
        <p:txBody>
          <a:bodyPr anchor="t" rtlCol="false" tIns="0" lIns="0" bIns="0" rIns="0">
            <a:spAutoFit/>
          </a:bodyPr>
          <a:lstStyle/>
          <a:p>
            <a:pPr algn="l">
              <a:lnSpc>
                <a:spcPts val="7560"/>
              </a:lnSpc>
            </a:pPr>
            <a:r>
              <a:rPr lang="en-US" sz="7200" b="true">
                <a:solidFill>
                  <a:srgbClr val="17726D"/>
                </a:solidFill>
                <a:latin typeface="Inter Bold"/>
                <a:ea typeface="Inter Bold"/>
                <a:cs typeface="Inter Bold"/>
                <a:sym typeface="Inter Bold"/>
              </a:rPr>
              <a:t>EVALUATION METRICS</a:t>
            </a:r>
          </a:p>
        </p:txBody>
      </p:sp>
      <p:sp>
        <p:nvSpPr>
          <p:cNvPr name="TextBox 17" id="17"/>
          <p:cNvSpPr txBox="true"/>
          <p:nvPr/>
        </p:nvSpPr>
        <p:spPr>
          <a:xfrm rot="0">
            <a:off x="240849" y="2378698"/>
            <a:ext cx="12149715" cy="9304595"/>
          </a:xfrm>
          <a:prstGeom prst="rect">
            <a:avLst/>
          </a:prstGeom>
        </p:spPr>
        <p:txBody>
          <a:bodyPr anchor="t" rtlCol="false" tIns="0" lIns="0" bIns="0" rIns="0">
            <a:spAutoFit/>
          </a:bodyPr>
          <a:lstStyle/>
          <a:p>
            <a:pPr algn="just">
              <a:lnSpc>
                <a:spcPts val="6161"/>
              </a:lnSpc>
            </a:pPr>
            <a:r>
              <a:rPr lang="en-US" sz="3500" spc="140">
                <a:solidFill>
                  <a:srgbClr val="000000"/>
                </a:solidFill>
                <a:latin typeface="Open Sans"/>
                <a:ea typeface="Open Sans"/>
                <a:cs typeface="Open Sans"/>
                <a:sym typeface="Open Sans"/>
              </a:rPr>
              <a:t>•Structural Similarity Index (SSIM): The model procured a </a:t>
            </a:r>
            <a:r>
              <a:rPr lang="en-US" b="true" sz="3500" spc="140">
                <a:solidFill>
                  <a:srgbClr val="000000"/>
                </a:solidFill>
                <a:latin typeface="Open Sans Bold"/>
                <a:ea typeface="Open Sans Bold"/>
                <a:cs typeface="Open Sans Bold"/>
                <a:sym typeface="Open Sans Bold"/>
              </a:rPr>
              <a:t>SSIM of 0.8930</a:t>
            </a:r>
            <a:r>
              <a:rPr lang="en-US" sz="3500" spc="140">
                <a:solidFill>
                  <a:srgbClr val="000000"/>
                </a:solidFill>
                <a:latin typeface="Open Sans"/>
                <a:ea typeface="Open Sans"/>
                <a:cs typeface="Open Sans"/>
                <a:sym typeface="Open Sans"/>
              </a:rPr>
              <a:t>, indicates a good degree of similarity between two images, but not a perfect match.</a:t>
            </a:r>
          </a:p>
          <a:p>
            <a:pPr algn="just">
              <a:lnSpc>
                <a:spcPts val="6161"/>
              </a:lnSpc>
            </a:pPr>
            <a:r>
              <a:rPr lang="en-US" sz="3500" spc="140">
                <a:solidFill>
                  <a:srgbClr val="000000"/>
                </a:solidFill>
                <a:latin typeface="Open Sans"/>
                <a:ea typeface="Open Sans"/>
                <a:cs typeface="Open Sans"/>
                <a:sym typeface="Open Sans"/>
              </a:rPr>
              <a:t>•Peak Signal-to-Noise Ratio (PSNR): The model attained an average </a:t>
            </a:r>
            <a:r>
              <a:rPr lang="en-US" b="true" sz="3500" spc="140">
                <a:solidFill>
                  <a:srgbClr val="000000"/>
                </a:solidFill>
                <a:latin typeface="Open Sans Bold"/>
                <a:ea typeface="Open Sans Bold"/>
                <a:cs typeface="Open Sans Bold"/>
                <a:sym typeface="Open Sans Bold"/>
              </a:rPr>
              <a:t>PSNR of 29.00 dB</a:t>
            </a:r>
            <a:r>
              <a:rPr lang="en-US" sz="3500" spc="140">
                <a:solidFill>
                  <a:srgbClr val="000000"/>
                </a:solidFill>
                <a:latin typeface="Open Sans"/>
                <a:ea typeface="Open Sans"/>
                <a:cs typeface="Open Sans"/>
                <a:sym typeface="Open Sans"/>
              </a:rPr>
              <a:t>, which reflects high visual fidelity and low reconstruction noise.</a:t>
            </a:r>
          </a:p>
          <a:p>
            <a:pPr algn="just">
              <a:lnSpc>
                <a:spcPts val="6161"/>
              </a:lnSpc>
            </a:pPr>
            <a:r>
              <a:rPr lang="en-US" sz="3500" spc="140">
                <a:solidFill>
                  <a:srgbClr val="000000"/>
                </a:solidFill>
                <a:latin typeface="Open Sans"/>
                <a:ea typeface="Open Sans"/>
                <a:cs typeface="Open Sans"/>
                <a:sym typeface="Open Sans"/>
              </a:rPr>
              <a:t>•Mean Squared Error (MSE): The model achieved an </a:t>
            </a:r>
            <a:r>
              <a:rPr lang="en-US" b="true" sz="3500" spc="140">
                <a:solidFill>
                  <a:srgbClr val="000000"/>
                </a:solidFill>
                <a:latin typeface="Open Sans Bold"/>
                <a:ea typeface="Open Sans Bold"/>
                <a:cs typeface="Open Sans Bold"/>
                <a:sym typeface="Open Sans Bold"/>
              </a:rPr>
              <a:t>MSE of 0.0075</a:t>
            </a:r>
            <a:r>
              <a:rPr lang="en-US" sz="3500" spc="140">
                <a:solidFill>
                  <a:srgbClr val="000000"/>
                </a:solidFill>
                <a:latin typeface="Open Sans"/>
                <a:ea typeface="Open Sans"/>
                <a:cs typeface="Open Sans"/>
                <a:sym typeface="Open Sans"/>
              </a:rPr>
              <a:t>, indicating minimal deviation in chromatic reconstruction.</a:t>
            </a:r>
          </a:p>
          <a:p>
            <a:pPr algn="just">
              <a:lnSpc>
                <a:spcPts val="6161"/>
              </a:lnSpc>
            </a:pPr>
          </a:p>
          <a:p>
            <a:pPr algn="just" marL="0" indent="0" lvl="0">
              <a:lnSpc>
                <a:spcPts val="6161"/>
              </a:lnSpc>
            </a:pPr>
          </a:p>
        </p:txBody>
      </p:sp>
      <p:grpSp>
        <p:nvGrpSpPr>
          <p:cNvPr name="Group 18" id="18"/>
          <p:cNvGrpSpPr/>
          <p:nvPr/>
        </p:nvGrpSpPr>
        <p:grpSpPr>
          <a:xfrm rot="0">
            <a:off x="10820002" y="858350"/>
            <a:ext cx="827730" cy="715180"/>
            <a:chOff x="0" y="0"/>
            <a:chExt cx="940713" cy="812800"/>
          </a:xfrm>
        </p:grpSpPr>
        <p:sp>
          <p:nvSpPr>
            <p:cNvPr name="Freeform 19" id="19"/>
            <p:cNvSpPr/>
            <p:nvPr/>
          </p:nvSpPr>
          <p:spPr>
            <a:xfrm flipH="false" flipV="false" rot="0">
              <a:off x="0" y="0"/>
              <a:ext cx="940713" cy="812800"/>
            </a:xfrm>
            <a:custGeom>
              <a:avLst/>
              <a:gdLst/>
              <a:ahLst/>
              <a:cxnLst/>
              <a:rect r="r" b="b" t="t" l="l"/>
              <a:pathLst>
                <a:path h="812800" w="940713">
                  <a:moveTo>
                    <a:pt x="470356" y="0"/>
                  </a:moveTo>
                  <a:cubicBezTo>
                    <a:pt x="210586" y="0"/>
                    <a:pt x="0" y="181951"/>
                    <a:pt x="0" y="406400"/>
                  </a:cubicBezTo>
                  <a:cubicBezTo>
                    <a:pt x="0" y="630849"/>
                    <a:pt x="210586" y="812800"/>
                    <a:pt x="470356" y="812800"/>
                  </a:cubicBezTo>
                  <a:cubicBezTo>
                    <a:pt x="730127" y="812800"/>
                    <a:pt x="940713" y="630849"/>
                    <a:pt x="940713" y="406400"/>
                  </a:cubicBezTo>
                  <a:cubicBezTo>
                    <a:pt x="940713" y="181951"/>
                    <a:pt x="730127" y="0"/>
                    <a:pt x="470356" y="0"/>
                  </a:cubicBezTo>
                  <a:close/>
                </a:path>
              </a:pathLst>
            </a:custGeom>
            <a:solidFill>
              <a:srgbClr val="000000">
                <a:alpha val="0"/>
              </a:srgbClr>
            </a:solidFill>
            <a:ln w="76200" cap="sq">
              <a:solidFill>
                <a:srgbClr val="17726D"/>
              </a:solidFill>
              <a:prstDash val="solid"/>
              <a:miter/>
            </a:ln>
          </p:spPr>
        </p:sp>
        <p:sp>
          <p:nvSpPr>
            <p:cNvPr name="TextBox 20" id="20"/>
            <p:cNvSpPr txBox="true"/>
            <p:nvPr/>
          </p:nvSpPr>
          <p:spPr>
            <a:xfrm>
              <a:off x="88192" y="28575"/>
              <a:ext cx="764329" cy="708025"/>
            </a:xfrm>
            <a:prstGeom prst="rect">
              <a:avLst/>
            </a:prstGeom>
          </p:spPr>
          <p:txBody>
            <a:bodyPr anchor="ctr" rtlCol="false" tIns="50800" lIns="50800" bIns="50800" rIns="50800"/>
            <a:lstStyle/>
            <a:p>
              <a:pPr algn="ctr">
                <a:lnSpc>
                  <a:spcPts val="2479"/>
                </a:lnSpc>
              </a:pPr>
            </a:p>
          </p:txBody>
        </p:sp>
      </p:gr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DAGlegtMvng</dc:identifier>
  <dcterms:modified xsi:type="dcterms:W3CDTF">2011-08-01T06:04:30Z</dcterms:modified>
  <cp:revision>1</cp:revision>
  <dc:title>Image Colorization</dc:title>
</cp:coreProperties>
</file>

<file path=docProps/thumbnail.jpeg>
</file>